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387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20c5e450f43e3bab" providerId="LiveId" clId="{7CE5DBDD-3EED-48AF-9AFE-87762DC36ED9}"/>
    <pc:docChg chg="modSld">
      <pc:chgData name="" userId="20c5e450f43e3bab" providerId="LiveId" clId="{7CE5DBDD-3EED-48AF-9AFE-87762DC36ED9}" dt="2026-07-16T19:12:41.670" v="1" actId="20577"/>
      <pc:docMkLst>
        <pc:docMk/>
      </pc:docMkLst>
      <pc:sldChg chg="modSp">
        <pc:chgData name="" userId="20c5e450f43e3bab" providerId="LiveId" clId="{7CE5DBDD-3EED-48AF-9AFE-87762DC36ED9}" dt="2026-07-16T19:12:41.670" v="1" actId="20577"/>
        <pc:sldMkLst>
          <pc:docMk/>
          <pc:sldMk cId="0" sldId="256"/>
        </pc:sldMkLst>
        <pc:spChg chg="mod">
          <ac:chgData name="" userId="20c5e450f43e3bab" providerId="LiveId" clId="{7CE5DBDD-3EED-48AF-9AFE-87762DC36ED9}" dt="2026-07-16T19:12:41.670" v="1" actId="20577"/>
          <ac:spMkLst>
            <pc:docMk/>
            <pc:sldMk cId="0" sldId="256"/>
            <ac:spMk id="2050" creationId="{C170B120-719C-4E7B-AACC-A4C96EF09E4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565AF8B-4854-4314-A069-E8DBB08E5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FAD38-2003-4812-9112-F36DDAA61ECD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A56D67A-A945-4A4B-8AEC-5CA6C5D3C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D6227A1-E1BE-4145-B847-C8C8C53F7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4E9E3-2662-4336-B387-8466CD8A347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95150208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01A01F5-8C3A-4D65-AEFD-2CB9B26F5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96FB1-7228-4D49-9B72-5FDB7FE7BF3D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DE9AEAB-2E57-48D2-8145-B22E93F31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C307F9C-810E-4764-8AD7-C5B6BBC85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9C9E4-9054-475F-8A9A-2EBCB329F8C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89100133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078016E-D739-4478-AE57-DF1A8FFB3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F448D-6E28-4391-882A-C0213EB5C5A4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D7EFF4B-93B8-4668-9F5A-8404D80B6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7EE8BA0-D240-486F-951A-1B93FF2AF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A8475-9DD8-4588-8836-71C73203A3E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66273384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ADECDB4C-25AE-4DBF-8830-DA1434417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12839-8472-4454-9655-D3B47DFF5085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7DF69345-DAA7-4DD2-9B49-795E1CD71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A7F2E31D-1E5F-4470-AF55-BDFB4780D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48E18-5128-42C5-98E8-A48C12E19F1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51528981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4E183CA1-A022-45F9-9389-71B943E63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02ABF-8E35-4D7F-BDE7-C91D2FBB0535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32B7915B-D070-4AD6-8739-4D3D736C3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838CBAF5-A440-41F9-AD09-D9272A74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C8323-DF4A-40E1-83FB-94F5EA7184B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84589182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3">
            <a:extLst>
              <a:ext uri="{FF2B5EF4-FFF2-40B4-BE49-F238E27FC236}">
                <a16:creationId xmlns:a16="http://schemas.microsoft.com/office/drawing/2014/main" id="{07472D34-58EB-4FC1-9C05-17E0F2A11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EE783-0507-4F16-A028-EB3A253103B3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A4927DF6-A061-4496-9672-265F80C2E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08A97A42-23A0-4D79-AA64-E38FD967D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16AEF-EFB9-407C-8C63-7A6ECFCA704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2894188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41E73DE1-A74F-4E89-A170-74DAE22A7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56FF1-AD3C-4602-BEBF-F0196C2A21EB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171CEEBF-ABE7-4715-9D9E-40CE99EF6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68DDB3CE-EE88-48C1-B743-E0FD7AB87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1675E-FCD8-4569-B160-B9817AE66FF0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96931041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7241D509-0049-43AD-A091-107A2A38E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1D033-2EB2-4D56-9088-523398D12869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BD958D84-12A6-4B7B-ADCA-98578D23B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EF4BDD2C-49E5-403C-A9AE-D69E77921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CD001-E000-423B-BD47-3C829B1B793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43542911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C607FBF3-1B33-46C0-9A75-7461E8AFF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836BC-61B7-4D43-903C-D1E5B1073376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33319291-F1AF-48D8-B982-A3CDFFAB5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09A75201-8567-4A9F-A562-F764B8B9B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6DF43-C345-4B1D-A2D3-5ECE7D87A4D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43054231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09475D7-4865-41A4-B61E-B089B2FF4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68813-198D-4AA2-A50F-34FB2C342DA8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05E8F2A-E4DE-4654-AF94-939B55107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E945C1-76B2-43E5-AB04-B1D13B85C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FF65D-1BBD-447A-99ED-ECE7348D094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9717083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20AF226-70CA-439B-9423-162F96AE9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ED1EF-92E1-4D9E-AD78-39E42B2D8BFF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BCD6620-40B3-415F-9FDD-5A70CBD53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8596C80-B954-4857-86A1-00ED89AFD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3A035-635A-4C63-9B76-DC3DAA7AD58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23935472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>
            <a:extLst>
              <a:ext uri="{FF2B5EF4-FFF2-40B4-BE49-F238E27FC236}">
                <a16:creationId xmlns:a16="http://schemas.microsoft.com/office/drawing/2014/main" id="{10B8A224-0452-4605-A3A7-9E01D6829B1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Zástupný symbol pro text 2">
            <a:extLst>
              <a:ext uri="{FF2B5EF4-FFF2-40B4-BE49-F238E27FC236}">
                <a16:creationId xmlns:a16="http://schemas.microsoft.com/office/drawing/2014/main" id="{479EBF07-78AB-4A03-921F-2C0B708C74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765C96B-EBB4-44A4-B2E4-076EE3A575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03DF1E1-CF45-4576-83EE-98A748C9AC7E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32D2199-A434-48E9-9481-E9880C06A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6D09E30-DEA6-4014-8D27-8DF7E83B68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FFAD00B-5A53-4558-9E9B-4283AB0E0CA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oPtWJdz5XFs&amp;feature=player_embedded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délník 5">
            <a:extLst>
              <a:ext uri="{FF2B5EF4-FFF2-40B4-BE49-F238E27FC236}">
                <a16:creationId xmlns:a16="http://schemas.microsoft.com/office/drawing/2014/main" id="{C170B120-719C-4E7B-AACC-A4C96EF09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175" y="6092825"/>
            <a:ext cx="15209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/>
              <a:t>© Ing. </a:t>
            </a:r>
            <a:r>
              <a:rPr lang="cs-CZ" altLang="cs-CZ" sz="1200" b="1"/>
              <a:t>Petr Kvíz 2026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A4E5261-F960-48E1-8C5A-6D7C24486E22}"/>
              </a:ext>
            </a:extLst>
          </p:cNvPr>
          <p:cNvSpPr/>
          <p:nvPr/>
        </p:nvSpPr>
        <p:spPr>
          <a:xfrm>
            <a:off x="1259632" y="116632"/>
            <a:ext cx="6929486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INFORMATIKA</a:t>
            </a:r>
          </a:p>
        </p:txBody>
      </p:sp>
      <p:pic>
        <p:nvPicPr>
          <p:cNvPr id="2052" name="Obrázek 1">
            <a:extLst>
              <a:ext uri="{FF2B5EF4-FFF2-40B4-BE49-F238E27FC236}">
                <a16:creationId xmlns:a16="http://schemas.microsoft.com/office/drawing/2014/main" id="{02CE106D-9D75-49AF-AE7B-CBDAF5D1E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650" y="1468438"/>
            <a:ext cx="539750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ázek 1" descr="P7314030.JPG">
            <a:extLst>
              <a:ext uri="{FF2B5EF4-FFF2-40B4-BE49-F238E27FC236}">
                <a16:creationId xmlns:a16="http://schemas.microsoft.com/office/drawing/2014/main" id="{B2E0137B-BA74-402D-BFE0-E0B730B9B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04813"/>
            <a:ext cx="453707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ovéPole 2">
            <a:extLst>
              <a:ext uri="{FF2B5EF4-FFF2-40B4-BE49-F238E27FC236}">
                <a16:creationId xmlns:a16="http://schemas.microsoft.com/office/drawing/2014/main" id="{40E31A26-677D-41C2-A447-A20410B20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476250"/>
            <a:ext cx="3455988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Někteří uživatelé u počítače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rádi obědvají.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Chudák klávesnice.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Dnes si ukážeme, jak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klávesnici vyčistíme!</a:t>
            </a:r>
          </a:p>
        </p:txBody>
      </p:sp>
      <p:pic>
        <p:nvPicPr>
          <p:cNvPr id="3076" name="Picture 4" descr="http://emac-lab.hie.abss.k12.nc.us/modules/groups/homepagefiles/announcement/-104074.gif">
            <a:extLst>
              <a:ext uri="{FF2B5EF4-FFF2-40B4-BE49-F238E27FC236}">
                <a16:creationId xmlns:a16="http://schemas.microsoft.com/office/drawing/2014/main" id="{AA3C69AB-03A3-4826-A114-102C7E892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429000"/>
            <a:ext cx="2520950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ázek 1" descr="P7314031.JPG">
            <a:extLst>
              <a:ext uri="{FF2B5EF4-FFF2-40B4-BE49-F238E27FC236}">
                <a16:creationId xmlns:a16="http://schemas.microsoft.com/office/drawing/2014/main" id="{CA65888E-F903-4351-8674-DF716F6A6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8569325" cy="642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ázek 3" descr="P7314033.JPG">
            <a:extLst>
              <a:ext uri="{FF2B5EF4-FFF2-40B4-BE49-F238E27FC236}">
                <a16:creationId xmlns:a16="http://schemas.microsoft.com/office/drawing/2014/main" id="{F9F8316C-F54A-4648-976D-989C3920D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657225"/>
            <a:ext cx="7921625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ovéPole 4">
            <a:extLst>
              <a:ext uri="{FF2B5EF4-FFF2-40B4-BE49-F238E27FC236}">
                <a16:creationId xmlns:a16="http://schemas.microsoft.com/office/drawing/2014/main" id="{4E0C5693-A7E9-4C32-8089-834702A22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188913"/>
            <a:ext cx="46799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Tohle není to pravé řešení!</a:t>
            </a: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rázek 1" descr="P7314035.JPG">
            <a:extLst>
              <a:ext uri="{FF2B5EF4-FFF2-40B4-BE49-F238E27FC236}">
                <a16:creationId xmlns:a16="http://schemas.microsoft.com/office/drawing/2014/main" id="{D5DA25B0-9D7A-49D6-98E8-BD6D5485B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0350"/>
            <a:ext cx="4608512" cy="614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2" descr="http://pc.itek.cz/klavesnice-dratove-specialni/21007801-REDSTAR-gumova-klavesnice-FLEXI/foto-21007801.jpg">
            <a:extLst>
              <a:ext uri="{FF2B5EF4-FFF2-40B4-BE49-F238E27FC236}">
                <a16:creationId xmlns:a16="http://schemas.microsoft.com/office/drawing/2014/main" id="{5C7540E3-E903-41C5-8F66-DA8AF5525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6"/>
          <a:stretch>
            <a:fillRect/>
          </a:stretch>
        </p:blipFill>
        <p:spPr bwMode="auto">
          <a:xfrm>
            <a:off x="5292725" y="3573463"/>
            <a:ext cx="3541713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ovéPole 3">
            <a:extLst>
              <a:ext uri="{FF2B5EF4-FFF2-40B4-BE49-F238E27FC236}">
                <a16:creationId xmlns:a16="http://schemas.microsoft.com/office/drawing/2014/main" id="{97D445EB-5ECE-4FCF-BE44-CD923B71E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476250"/>
            <a:ext cx="3455988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Klávesnice nepatří do vody!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Dojde k jejímu poškození.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Nepomůže ani její vysušení.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Výjimku tvoří odolné gumové a silikonové klávesnice.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Jenomže, kdo je má?</a:t>
            </a:r>
          </a:p>
        </p:txBody>
      </p:sp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ázek 1" descr="P7314036.JPG">
            <a:extLst>
              <a:ext uri="{FF2B5EF4-FFF2-40B4-BE49-F238E27FC236}">
                <a16:creationId xmlns:a16="http://schemas.microsoft.com/office/drawing/2014/main" id="{52EE1F10-47C8-419E-AB24-453337BD7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84163"/>
            <a:ext cx="4679950" cy="624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ovéPole 2">
            <a:extLst>
              <a:ext uri="{FF2B5EF4-FFF2-40B4-BE49-F238E27FC236}">
                <a16:creationId xmlns:a16="http://schemas.microsoft.com/office/drawing/2014/main" id="{0BF94FD3-ED00-43BE-A7B6-456917DB1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476250"/>
            <a:ext cx="3455988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Špinavou klávesnici nemusíte hned vyhazovat.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Můžete jí vyčistit.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Říká se, že ve špinavé klávesnici je více bakterií než na WC.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Na obrázku je alergická reakce ze špinavé klávesnice: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</p:txBody>
      </p:sp>
      <p:pic>
        <p:nvPicPr>
          <p:cNvPr id="7172" name="Picture 2" descr="SLIDE 132 - Contact Allergy to Computer Keyboard Wrist Rests">
            <a:extLst>
              <a:ext uri="{FF2B5EF4-FFF2-40B4-BE49-F238E27FC236}">
                <a16:creationId xmlns:a16="http://schemas.microsoft.com/office/drawing/2014/main" id="{5349B01D-066D-4AFA-8447-3A89AFFF4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005263"/>
            <a:ext cx="3243262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Obrázek 1" descr="P7314037.JPG">
            <a:extLst>
              <a:ext uri="{FF2B5EF4-FFF2-40B4-BE49-F238E27FC236}">
                <a16:creationId xmlns:a16="http://schemas.microsoft.com/office/drawing/2014/main" id="{D339F863-A3BC-4B5C-B9D3-858FA90DBA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4779962" cy="637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ovéPole 2">
            <a:extLst>
              <a:ext uri="{FF2B5EF4-FFF2-40B4-BE49-F238E27FC236}">
                <a16:creationId xmlns:a16="http://schemas.microsoft.com/office/drawing/2014/main" id="{6B66512B-A6CC-4AAD-ADA3-0580F417D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404813"/>
            <a:ext cx="3455988" cy="535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solidFill>
                  <a:srgbClr val="FF0000"/>
                </a:solidFill>
                <a:latin typeface="Arial" panose="020B0604020202020204" pitchFamily="34" charset="0"/>
              </a:rPr>
              <a:t>Postup: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Vypneme počítač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Odpojíme klávesnici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Klávesnici otočíme klávesami dolů a vyklepeme z ní nečistoty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Na vysavač nasadíme kartáč a klávesnici vysajeme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Vybereme vysáté klávesy z vnitřku vysavače a umístíme je na původní místo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ázek 1" descr="P7314038.JPG">
            <a:extLst>
              <a:ext uri="{FF2B5EF4-FFF2-40B4-BE49-F238E27FC236}">
                <a16:creationId xmlns:a16="http://schemas.microsoft.com/office/drawing/2014/main" id="{B5CAEA6F-F7FC-4FBE-8FC9-0B266E1C0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15900"/>
            <a:ext cx="8605837" cy="645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Obrázek 1" descr="P7314039.JPG">
            <a:extLst>
              <a:ext uri="{FF2B5EF4-FFF2-40B4-BE49-F238E27FC236}">
                <a16:creationId xmlns:a16="http://schemas.microsoft.com/office/drawing/2014/main" id="{DB9CDEE1-7FFD-433D-AEB8-C86246DC1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61925"/>
            <a:ext cx="8677275" cy="650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ázek 1" descr="P7314040.JPG">
            <a:extLst>
              <a:ext uri="{FF2B5EF4-FFF2-40B4-BE49-F238E27FC236}">
                <a16:creationId xmlns:a16="http://schemas.microsoft.com/office/drawing/2014/main" id="{2297E23B-2A13-4E13-92B6-32CC9CDBF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8913"/>
            <a:ext cx="4799013" cy="639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ovéPole 2">
            <a:extLst>
              <a:ext uri="{FF2B5EF4-FFF2-40B4-BE49-F238E27FC236}">
                <a16:creationId xmlns:a16="http://schemas.microsoft.com/office/drawing/2014/main" id="{97995BDE-9E1A-4277-9FC8-3547562DB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476250"/>
            <a:ext cx="3455988" cy="674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Připravíme si čistou vatu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Dále potřebujeme čistící prostředek na okna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Lehce nastříkáme čistící prostředek na klávesnici a vatou klávesnici důkladně vyčistíme od nečistot.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Pokud chcete, můžete použít i dezinfekční prostředek.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Kapalina se vám nesmí dostat pod klávesy!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Klávesnici připojíme k počítači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solidFill>
                  <a:srgbClr val="FF0000"/>
                </a:solidFill>
                <a:latin typeface="Arial" panose="020B0604020202020204" pitchFamily="34" charset="0"/>
              </a:rPr>
              <a:t>HOTOVO!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Obrázek 1" descr="P7314041.JPG">
            <a:extLst>
              <a:ext uri="{FF2B5EF4-FFF2-40B4-BE49-F238E27FC236}">
                <a16:creationId xmlns:a16="http://schemas.microsoft.com/office/drawing/2014/main" id="{7B006431-115F-4B22-9323-B6E9E3925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87338"/>
            <a:ext cx="8316913" cy="623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Vioguard-keyboard">
            <a:extLst>
              <a:ext uri="{FF2B5EF4-FFF2-40B4-BE49-F238E27FC236}">
                <a16:creationId xmlns:a16="http://schemas.microsoft.com/office/drawing/2014/main" id="{55C6F590-7806-4BC1-AD55-E9129A407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84313"/>
            <a:ext cx="8351838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ovéPole 2">
            <a:extLst>
              <a:ext uri="{FF2B5EF4-FFF2-40B4-BE49-F238E27FC236}">
                <a16:creationId xmlns:a16="http://schemas.microsoft.com/office/drawing/2014/main" id="{DA166A22-D6AC-4702-BA02-4E64C1AA8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5300663"/>
            <a:ext cx="41052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>
                <a:latin typeface="Arial" panose="020B0604020202020204" pitchFamily="34" charset="0"/>
              </a:rPr>
              <a:t>Cena: 899 $</a:t>
            </a:r>
          </a:p>
        </p:txBody>
      </p:sp>
      <p:sp>
        <p:nvSpPr>
          <p:cNvPr id="13316" name="TextovéPole 4">
            <a:extLst>
              <a:ext uri="{FF2B5EF4-FFF2-40B4-BE49-F238E27FC236}">
                <a16:creationId xmlns:a16="http://schemas.microsoft.com/office/drawing/2014/main" id="{AADD5CC9-C008-4216-865A-9B9E80951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476250"/>
            <a:ext cx="698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Můžete si zakoupit samočistící klávesnici. Za 90 vteřin UV záření zničí 99.99 % virů a bakterií.</a:t>
            </a:r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bdélník 2">
            <a:extLst>
              <a:ext uri="{FF2B5EF4-FFF2-40B4-BE49-F238E27FC236}">
                <a16:creationId xmlns:a16="http://schemas.microsoft.com/office/drawing/2014/main" id="{36ED6D28-91CE-4CC9-9DE0-6ED445499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781300"/>
            <a:ext cx="79200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hlinkClick r:id="rId2"/>
              </a:rPr>
              <a:t>http://www.youtube.com/watch?v=oPtWJdz5XFs&amp;feature=player_embedded</a:t>
            </a:r>
            <a:endParaRPr lang="cs-CZ" altLang="cs-CZ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>
              <a:latin typeface="Arial" panose="020B0604020202020204" pitchFamily="34" charset="0"/>
            </a:endParaRPr>
          </a:p>
        </p:txBody>
      </p:sp>
      <p:sp>
        <p:nvSpPr>
          <p:cNvPr id="14339" name="TextovéPole 3">
            <a:extLst>
              <a:ext uri="{FF2B5EF4-FFF2-40B4-BE49-F238E27FC236}">
                <a16:creationId xmlns:a16="http://schemas.microsoft.com/office/drawing/2014/main" id="{4265B409-9BDF-4592-9FB8-985A0F87C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700213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Zde si můžete prohlédnout video propagující samočistící klávesnici:</a:t>
            </a:r>
          </a:p>
        </p:txBody>
      </p:sp>
    </p:spTree>
  </p:cSld>
  <p:clrMapOvr>
    <a:masterClrMapping/>
  </p:clrMapOvr>
  <p:transition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ovéPole 1">
            <a:extLst>
              <a:ext uri="{FF2B5EF4-FFF2-40B4-BE49-F238E27FC236}">
                <a16:creationId xmlns:a16="http://schemas.microsoft.com/office/drawing/2014/main" id="{147FE172-7715-4D41-A470-D4A7ED669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476250"/>
            <a:ext cx="61928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Nebo si čas od času kupte klávesnici novou.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panose="020B0604020202020204" pitchFamily="34" charset="0"/>
            </a:endParaRPr>
          </a:p>
        </p:txBody>
      </p:sp>
      <p:sp>
        <p:nvSpPr>
          <p:cNvPr id="15363" name="TextovéPole 2">
            <a:extLst>
              <a:ext uri="{FF2B5EF4-FFF2-40B4-BE49-F238E27FC236}">
                <a16:creationId xmlns:a16="http://schemas.microsoft.com/office/drawing/2014/main" id="{FFA316BA-7350-405C-B343-5638B8CF6C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341438"/>
            <a:ext cx="60499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Kontrolní otázka: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Kolik nových klávesnic v ceně 200 Kč si můžete zakoupit místo jedné samočistící klávesnice v ceně 899 $ ?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2524B4D-48CA-476D-909A-3639A7161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3068638"/>
            <a:ext cx="6049962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panose="020B0604020202020204" pitchFamily="34" charset="0"/>
              </a:rPr>
              <a:t>Odpověď: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899 $ = 899 * 20 = 17 890 Kč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17 890 Kč / 200 Kč = 90 klávesnic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ovéPole 1">
            <a:extLst>
              <a:ext uri="{FF2B5EF4-FFF2-40B4-BE49-F238E27FC236}">
                <a16:creationId xmlns:a16="http://schemas.microsoft.com/office/drawing/2014/main" id="{F97BD4D8-B515-481F-A15A-D6E200D75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838" y="692150"/>
            <a:ext cx="640873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400" b="1">
                <a:latin typeface="Arial" panose="020B0604020202020204" pitchFamily="34" charset="0"/>
              </a:rPr>
              <a:t>KONEC PREZENTACE</a:t>
            </a:r>
          </a:p>
        </p:txBody>
      </p:sp>
      <p:pic>
        <p:nvPicPr>
          <p:cNvPr id="16387" name="Obrázek 1">
            <a:extLst>
              <a:ext uri="{FF2B5EF4-FFF2-40B4-BE49-F238E27FC236}">
                <a16:creationId xmlns:a16="http://schemas.microsoft.com/office/drawing/2014/main" id="{321F0979-6699-4043-8F66-C25720A03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0" y="1557338"/>
            <a:ext cx="53975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278</Words>
  <Application>Microsoft Office PowerPoint</Application>
  <PresentationFormat>Předvádění na obrazovce (4:3)</PresentationFormat>
  <Paragraphs>69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8" baseType="lpstr">
      <vt:lpstr>Arial</vt:lpstr>
      <vt:lpstr>Calibri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Administrátor</dc:creator>
  <cp:lastModifiedBy>Petr Kvíz</cp:lastModifiedBy>
  <cp:revision>31</cp:revision>
  <dcterms:created xsi:type="dcterms:W3CDTF">2010-05-29T08:54:57Z</dcterms:created>
  <dcterms:modified xsi:type="dcterms:W3CDTF">2026-07-16T19:12:45Z</dcterms:modified>
</cp:coreProperties>
</file>