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1" r:id="rId7"/>
    <p:sldId id="271" r:id="rId8"/>
    <p:sldId id="265" r:id="rId9"/>
    <p:sldId id="269" r:id="rId10"/>
    <p:sldId id="270" r:id="rId11"/>
    <p:sldId id="264" r:id="rId12"/>
    <p:sldId id="266" r:id="rId13"/>
    <p:sldId id="268" r:id="rId14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3DD39DC-F114-4457-864C-63CC3863C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F5035-2866-4C02-9536-13BECF597B05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C50B3A4-C5CB-4857-9D91-A3B959913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35B782F-3BEC-46A4-8EDD-FEB201472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AEFFB-7062-4621-8260-24165F2D12E9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1188908"/>
      </p:ext>
    </p:extLst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609966D-40B1-4741-BABC-2A07054B1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0B6D1-EE55-4773-B79D-09500B2AB845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0BF7BB9-255E-4352-A2E5-87330C68D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3BE599-D1A6-443C-8B05-D6D4FE494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E6867-CDFE-4A4E-ACB6-FB9CB3235E4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35074885"/>
      </p:ext>
    </p:extLst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C9C07CC-0651-4A77-B793-0C5C3288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D51C53-36F4-4C85-A99A-DA62A3921721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0CA05A-6D4A-4C31-B0C0-064816F67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2C9EC9F-34CB-4D4F-97A3-EF2C13325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8FFB9-10C1-462C-A992-AE6BACB5B11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66558504"/>
      </p:ext>
    </p:extLst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E3439411-3813-45BA-8EFB-2516FE068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DF70E0-8482-43AF-A643-9B1CE5DA2A97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CB5E8BC3-3BD8-4C34-85B5-FD6525EE6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642C07A3-48E2-46AF-BFD5-CF3EA4A1E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A8CE27-3235-4E4A-9F6D-BBF2E4AEE7A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49125656"/>
      </p:ext>
    </p:extLst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6D6EE2F6-BC94-415B-9F81-19C9E8BA4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CDE5E-225A-4761-B333-0726F787A6B3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DB8F5BC-63BF-4CB4-8E23-41E971038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B3114B7C-18BF-4650-8125-18F85E791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94F0B-A5D0-4855-8425-D7E5131BDEE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54072997"/>
      </p:ext>
    </p:extLst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DB08AFA8-D5DF-4725-BE71-7137B65F4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9D69D-524D-4CF1-AB5E-C4275C1668F4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B16BC918-3BB8-4864-9327-D870F3063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F33119D5-566B-4046-9B3D-6917199E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01877-BF68-49F6-A300-5E37B5E77CD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70806237"/>
      </p:ext>
    </p:extLst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F12AFC12-AA7F-49FB-8B5F-E36C169F1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1DBC6-A3CC-4364-A672-6B57F168C867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7BAED36D-24AE-40F8-B821-20717282B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C6087C44-33AC-47FA-A691-DFA18D803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CF90A0-11EC-4F62-BDA2-9F104EB7F77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28457982"/>
      </p:ext>
    </p:extLst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765C1641-C1DC-4401-81B2-2E134AD27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118CF-A9F2-4C0F-B966-30947AB05F90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FC6C5993-A30B-4B6E-9DB0-1C192C807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FC258E54-951F-49F9-B9B1-9878F082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4324C-390E-4A6A-AF3C-79674F752EC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141438711"/>
      </p:ext>
    </p:extLst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FBAC8E2B-FD65-4036-8E5B-AB1AEF211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C2475-E323-4366-A343-2249D315DF08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73AA7CD-08ED-4AC0-A915-180F9047C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90B846DF-4FBB-4706-859F-A1C7E06BA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F8204-C5FC-4B0F-8FCA-ECACACB7A9A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34134917"/>
      </p:ext>
    </p:extLst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2F4DB11-AB55-4D80-8C0C-DD4F51DC3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FBFD74-E712-4C54-8400-FBAF2F5D72CA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AD5C3B9-C97D-437C-A315-2DD8C1E0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F201AF-585E-4BB6-ABE6-22F97620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BE3A83-FA65-4D5D-B037-D4EBE2AC5CB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03821955"/>
      </p:ext>
    </p:extLst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ECF9AA9-7ACE-4115-808E-B39809B64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19B93-A7A4-4926-8FBA-E8CB1CEE950D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42A41F4-E9C0-4B9D-A5FA-2B9F4955D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C5D2256-A717-4E5F-8E0E-ACAE934F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7057-9FC1-4203-A951-13B4D294C526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26095175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B2622BB0-2277-4BA2-ACB1-924AEF128FA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8316A66A-A797-4752-8DD6-C0C3A403B1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E1A63E-36A9-4E45-9F20-EF7A7FB893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EE4DF6-DB17-4D9D-BBBD-832C046195D5}" type="datetimeFigureOut">
              <a:rPr lang="cs-CZ"/>
              <a:pPr>
                <a:defRPr/>
              </a:pPr>
              <a:t>15.07.2026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4120CD5-EF70-41A4-8BC2-D20E5D344D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30462C-749C-4ECA-8644-4262A016F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5831DA3-A108-4646-9B43-9C4C3A438C4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Obdélník 5">
            <a:extLst>
              <a:ext uri="{FF2B5EF4-FFF2-40B4-BE49-F238E27FC236}">
                <a16:creationId xmlns:a16="http://schemas.microsoft.com/office/drawing/2014/main" id="{B3A926F6-4C00-43D2-BF0C-7D2482D52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0013" y="6092825"/>
            <a:ext cx="1520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/>
              <a:t>© Ing. Petr Kvíz 2026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92D4383-F1DC-42E1-889F-81EE6475F19E}"/>
              </a:ext>
            </a:extLst>
          </p:cNvPr>
          <p:cNvSpPr/>
          <p:nvPr/>
        </p:nvSpPr>
        <p:spPr>
          <a:xfrm>
            <a:off x="1107257" y="197245"/>
            <a:ext cx="6929486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sz="8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</a:rPr>
              <a:t>INFORMATIKA</a:t>
            </a:r>
          </a:p>
        </p:txBody>
      </p:sp>
      <p:pic>
        <p:nvPicPr>
          <p:cNvPr id="2052" name="Obrázek 1">
            <a:extLst>
              <a:ext uri="{FF2B5EF4-FFF2-40B4-BE49-F238E27FC236}">
                <a16:creationId xmlns:a16="http://schemas.microsoft.com/office/drawing/2014/main" id="{63CD3A4E-B445-40D4-ABE7-366DFE9FD9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1550988"/>
            <a:ext cx="5399087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ovéPole 4">
            <a:extLst>
              <a:ext uri="{FF2B5EF4-FFF2-40B4-BE49-F238E27FC236}">
                <a16:creationId xmlns:a16="http://schemas.microsoft.com/office/drawing/2014/main" id="{2104903A-6784-40F2-871A-03EBF11EC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1563" y="334963"/>
            <a:ext cx="414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Tohle je klasická myš </a:t>
            </a:r>
          </a:p>
        </p:txBody>
      </p:sp>
      <p:sp>
        <p:nvSpPr>
          <p:cNvPr id="3075" name="TextovéPole 6">
            <a:extLst>
              <a:ext uri="{FF2B5EF4-FFF2-40B4-BE49-F238E27FC236}">
                <a16:creationId xmlns:a16="http://schemas.microsoft.com/office/drawing/2014/main" id="{1D7D48ED-C3BA-4A59-810D-88241CDC1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1416050"/>
            <a:ext cx="2286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50 Kč (chovatelské potřeby)</a:t>
            </a:r>
          </a:p>
        </p:txBody>
      </p:sp>
      <p:sp>
        <p:nvSpPr>
          <p:cNvPr id="3076" name="TextovéPole 5">
            <a:extLst>
              <a:ext uri="{FF2B5EF4-FFF2-40B4-BE49-F238E27FC236}">
                <a16:creationId xmlns:a16="http://schemas.microsoft.com/office/drawing/2014/main" id="{F78C0BB3-6137-4FF1-9E33-D6CA728B2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2700" y="863600"/>
            <a:ext cx="35718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Brousí si zuby na váš počítač!</a:t>
            </a:r>
          </a:p>
        </p:txBody>
      </p:sp>
      <p:sp>
        <p:nvSpPr>
          <p:cNvPr id="3077" name="TextovéPole 4">
            <a:extLst>
              <a:ext uri="{FF2B5EF4-FFF2-40B4-BE49-F238E27FC236}">
                <a16:creationId xmlns:a16="http://schemas.microsoft.com/office/drawing/2014/main" id="{540D8B91-A8A5-4638-BC04-C03D65E45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2649538"/>
            <a:ext cx="414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Tohle je počítačová myš</a:t>
            </a:r>
          </a:p>
        </p:txBody>
      </p:sp>
      <p:sp>
        <p:nvSpPr>
          <p:cNvPr id="3078" name="TextovéPole 5">
            <a:extLst>
              <a:ext uri="{FF2B5EF4-FFF2-40B4-BE49-F238E27FC236}">
                <a16:creationId xmlns:a16="http://schemas.microsoft.com/office/drawing/2014/main" id="{238166A1-B3CE-4D0D-82D7-50BA7033C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8588" y="3132138"/>
            <a:ext cx="3571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Slouží k ….</a:t>
            </a:r>
          </a:p>
        </p:txBody>
      </p:sp>
      <p:sp>
        <p:nvSpPr>
          <p:cNvPr id="3079" name="TextovéPole 6">
            <a:extLst>
              <a:ext uri="{FF2B5EF4-FFF2-40B4-BE49-F238E27FC236}">
                <a16:creationId xmlns:a16="http://schemas.microsoft.com/office/drawing/2014/main" id="{3AA3BBEB-EBF2-4C86-9E82-BB4E4A74F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613" y="3683000"/>
            <a:ext cx="2432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100 – 500 000 Kč (počítačové potřeby)</a:t>
            </a:r>
          </a:p>
        </p:txBody>
      </p:sp>
      <p:pic>
        <p:nvPicPr>
          <p:cNvPr id="3080" name="Obrázek 3">
            <a:extLst>
              <a:ext uri="{FF2B5EF4-FFF2-40B4-BE49-F238E27FC236}">
                <a16:creationId xmlns:a16="http://schemas.microsoft.com/office/drawing/2014/main" id="{20329E26-8BC5-4E21-A0CE-6791B4F22E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429000"/>
            <a:ext cx="28813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Obrázek 4">
            <a:extLst>
              <a:ext uri="{FF2B5EF4-FFF2-40B4-BE49-F238E27FC236}">
                <a16:creationId xmlns:a16="http://schemas.microsoft.com/office/drawing/2014/main" id="{841191F1-4BB1-483E-AFDE-A42445637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6375"/>
            <a:ext cx="2881313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ovéPole 4">
            <a:extLst>
              <a:ext uri="{FF2B5EF4-FFF2-40B4-BE49-F238E27FC236}">
                <a16:creationId xmlns:a16="http://schemas.microsoft.com/office/drawing/2014/main" id="{DE1E131B-D011-4DAF-BA58-89E185D5D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400" y="331788"/>
            <a:ext cx="414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Nejlevnější počítačová myš </a:t>
            </a:r>
          </a:p>
        </p:txBody>
      </p:sp>
      <p:sp>
        <p:nvSpPr>
          <p:cNvPr id="4099" name="TextovéPole 5">
            <a:extLst>
              <a:ext uri="{FF2B5EF4-FFF2-40B4-BE49-F238E27FC236}">
                <a16:creationId xmlns:a16="http://schemas.microsoft.com/office/drawing/2014/main" id="{846C0FBC-6E67-4FEE-B926-AD136A005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70 Kč</a:t>
            </a:r>
          </a:p>
        </p:txBody>
      </p:sp>
      <p:pic>
        <p:nvPicPr>
          <p:cNvPr id="4100" name="Obrázek 1">
            <a:extLst>
              <a:ext uri="{FF2B5EF4-FFF2-40B4-BE49-F238E27FC236}">
                <a16:creationId xmlns:a16="http://schemas.microsoft.com/office/drawing/2014/main" id="{8F0FE936-2DF1-4569-A817-A8B7CED68C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3" y="2001838"/>
            <a:ext cx="2014537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Obrázek 2">
            <a:extLst>
              <a:ext uri="{FF2B5EF4-FFF2-40B4-BE49-F238E27FC236}">
                <a16:creationId xmlns:a16="http://schemas.microsoft.com/office/drawing/2014/main" id="{4128B52F-BEA4-4501-97A1-F3ABB1F93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205038"/>
            <a:ext cx="3203575" cy="346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Obdélník 3">
            <a:extLst>
              <a:ext uri="{FF2B5EF4-FFF2-40B4-BE49-F238E27FC236}">
                <a16:creationId xmlns:a16="http://schemas.microsoft.com/office/drawing/2014/main" id="{43DAD26B-F6E3-4586-8327-70A6EEBC8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822325"/>
            <a:ext cx="6354763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JEDEL CP89 </a:t>
            </a:r>
            <a:r>
              <a:rPr lang="cs-CZ" altLang="cs-CZ" sz="1800"/>
              <a:t>je jednoduchá kancelářská myš pro běžnou práci na počítači. Má 2 tlačítka, přesný optický senzor a připojuje se pomocí USB kabelu. Je lehká, pohodlná a hodí se domů i do školy.</a:t>
            </a: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ovéPole 4">
            <a:extLst>
              <a:ext uri="{FF2B5EF4-FFF2-40B4-BE49-F238E27FC236}">
                <a16:creationId xmlns:a16="http://schemas.microsoft.com/office/drawing/2014/main" id="{05D23FE4-0E42-4CEE-BEB7-0B9DB1FCF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357188"/>
            <a:ext cx="41433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Bezdrátová myš - levná </a:t>
            </a:r>
          </a:p>
        </p:txBody>
      </p:sp>
      <p:sp>
        <p:nvSpPr>
          <p:cNvPr id="5123" name="TextovéPole 5">
            <a:extLst>
              <a:ext uri="{FF2B5EF4-FFF2-40B4-BE49-F238E27FC236}">
                <a16:creationId xmlns:a16="http://schemas.microsoft.com/office/drawing/2014/main" id="{85FEDDE4-D5A7-468D-96EE-57BCA3A1D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1300" y="762000"/>
            <a:ext cx="708025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C-TECH WLM-02 </a:t>
            </a:r>
            <a:r>
              <a:rPr lang="cs-CZ" altLang="cs-CZ" sz="1800"/>
              <a:t>je bezdrátová myš, která dobře padne do ruky. Má 6 tlačítek, kolečko pro posouvání a možnost nastavit citlivost kurzoru. Díky přesnému senzoru funguje dobře i bez podložky pod myš.</a:t>
            </a:r>
          </a:p>
        </p:txBody>
      </p:sp>
      <p:sp>
        <p:nvSpPr>
          <p:cNvPr id="5124" name="TextovéPole 5">
            <a:extLst>
              <a:ext uri="{FF2B5EF4-FFF2-40B4-BE49-F238E27FC236}">
                <a16:creationId xmlns:a16="http://schemas.microsoft.com/office/drawing/2014/main" id="{BC04D339-783A-48DF-8EB7-0451909FE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160 Kč</a:t>
            </a:r>
          </a:p>
        </p:txBody>
      </p:sp>
      <p:pic>
        <p:nvPicPr>
          <p:cNvPr id="5125" name="Obrázek 2">
            <a:extLst>
              <a:ext uri="{FF2B5EF4-FFF2-40B4-BE49-F238E27FC236}">
                <a16:creationId xmlns:a16="http://schemas.microsoft.com/office/drawing/2014/main" id="{A5D832F6-A3A2-4EA4-9DA9-EB745BBAA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871663"/>
            <a:ext cx="2779712" cy="428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Obrázek 3">
            <a:extLst>
              <a:ext uri="{FF2B5EF4-FFF2-40B4-BE49-F238E27FC236}">
                <a16:creationId xmlns:a16="http://schemas.microsoft.com/office/drawing/2014/main" id="{16EE821F-7F8E-45AE-86D4-92F8734E1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2317750"/>
            <a:ext cx="4081462" cy="283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ovéPole 5">
            <a:extLst>
              <a:ext uri="{FF2B5EF4-FFF2-40B4-BE49-F238E27FC236}">
                <a16:creationId xmlns:a16="http://schemas.microsoft.com/office/drawing/2014/main" id="{D18A9D83-FFE7-48C6-AA7A-BADC1DECC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550 Kč</a:t>
            </a:r>
          </a:p>
        </p:txBody>
      </p:sp>
      <p:pic>
        <p:nvPicPr>
          <p:cNvPr id="6147" name="Obrázek 1">
            <a:extLst>
              <a:ext uri="{FF2B5EF4-FFF2-40B4-BE49-F238E27FC236}">
                <a16:creationId xmlns:a16="http://schemas.microsoft.com/office/drawing/2014/main" id="{FAA3361B-EB06-4774-A2DB-2CC1021121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075" y="1909763"/>
            <a:ext cx="761047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12C65ADA-B367-4F5E-9A24-48BD37183B77}"/>
              </a:ext>
            </a:extLst>
          </p:cNvPr>
          <p:cNvSpPr/>
          <p:nvPr/>
        </p:nvSpPr>
        <p:spPr>
          <a:xfrm>
            <a:off x="971550" y="396875"/>
            <a:ext cx="7458075" cy="9223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b="1" dirty="0" err="1">
                <a:latin typeface="+mj-lt"/>
              </a:rPr>
              <a:t>Seron</a:t>
            </a:r>
            <a:r>
              <a:rPr lang="cs-CZ" dirty="0">
                <a:latin typeface="+mj-lt"/>
              </a:rPr>
              <a:t> je bezdrátová myš, která umožňuje snadno posouvat stránky i tabulky. Lze ji připojit k počítači nebo notebooku pomocí </a:t>
            </a:r>
            <a:r>
              <a:rPr lang="cs-CZ" dirty="0" err="1">
                <a:latin typeface="+mj-lt"/>
              </a:rPr>
              <a:t>Bluetooth</a:t>
            </a:r>
            <a:r>
              <a:rPr lang="cs-CZ" dirty="0">
                <a:latin typeface="+mj-lt"/>
              </a:rPr>
              <a:t> nebo USB přijímače. Jednoduše ji lze používat i s více zařízeními.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ovéPole 5">
            <a:extLst>
              <a:ext uri="{FF2B5EF4-FFF2-40B4-BE49-F238E27FC236}">
                <a16:creationId xmlns:a16="http://schemas.microsoft.com/office/drawing/2014/main" id="{D758BC6B-E423-4B59-BB0A-1B7B1832A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800 Kč</a:t>
            </a:r>
          </a:p>
        </p:txBody>
      </p:sp>
      <p:pic>
        <p:nvPicPr>
          <p:cNvPr id="7171" name="Obrázek 1">
            <a:extLst>
              <a:ext uri="{FF2B5EF4-FFF2-40B4-BE49-F238E27FC236}">
                <a16:creationId xmlns:a16="http://schemas.microsoft.com/office/drawing/2014/main" id="{D2AB16E6-6FE7-4556-B3EA-6FBBF85B2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2227263"/>
            <a:ext cx="4308475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Obrázek 2">
            <a:extLst>
              <a:ext uri="{FF2B5EF4-FFF2-40B4-BE49-F238E27FC236}">
                <a16:creationId xmlns:a16="http://schemas.microsoft.com/office/drawing/2014/main" id="{4EC0DC04-1F40-437B-85D9-85ABCCCD0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7763" y="1341438"/>
            <a:ext cx="3910012" cy="378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Obdélník 3">
            <a:extLst>
              <a:ext uri="{FF2B5EF4-FFF2-40B4-BE49-F238E27FC236}">
                <a16:creationId xmlns:a16="http://schemas.microsoft.com/office/drawing/2014/main" id="{C3C437FB-7984-4227-AB6A-D105EFBC05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52562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CONNECT IT CMO-2510-BK </a:t>
            </a:r>
            <a:r>
              <a:rPr lang="cs-CZ" altLang="cs-CZ" sz="1800"/>
              <a:t>je vertikální myš, která se drží jinak než běžná myš. Díky tomu je pohodlnější pro ruku a zápěstí, hlavně při dlouhé práci na počítači. Má 6 tlačítek a přesný optický senzor.</a:t>
            </a:r>
          </a:p>
        </p:txBody>
      </p:sp>
      <p:sp>
        <p:nvSpPr>
          <p:cNvPr id="7174" name="TextovéPole 4">
            <a:extLst>
              <a:ext uri="{FF2B5EF4-FFF2-40B4-BE49-F238E27FC236}">
                <a16:creationId xmlns:a16="http://schemas.microsoft.com/office/drawing/2014/main" id="{D5AD4415-AC09-4D12-9BE8-9BF96F705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5602288"/>
            <a:ext cx="34559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FF0000"/>
                </a:solidFill>
                <a:latin typeface="Arial" panose="020B0604020202020204" pitchFamily="34" charset="0"/>
              </a:rPr>
              <a:t>NEJPRODÁVANĚJŠÍ!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Obrázek 1">
            <a:extLst>
              <a:ext uri="{FF2B5EF4-FFF2-40B4-BE49-F238E27FC236}">
                <a16:creationId xmlns:a16="http://schemas.microsoft.com/office/drawing/2014/main" id="{CF7FE126-37DE-4B11-91A9-9B9F3E9392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358900"/>
            <a:ext cx="5105400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5" name="TextovéPole 5">
            <a:extLst>
              <a:ext uri="{FF2B5EF4-FFF2-40B4-BE49-F238E27FC236}">
                <a16:creationId xmlns:a16="http://schemas.microsoft.com/office/drawing/2014/main" id="{97C5FDB9-ABAB-4BC3-A47E-B635BF397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480 Kč</a:t>
            </a:r>
          </a:p>
        </p:txBody>
      </p:sp>
      <p:sp>
        <p:nvSpPr>
          <p:cNvPr id="8196" name="TextovéPole 4">
            <a:extLst>
              <a:ext uri="{FF2B5EF4-FFF2-40B4-BE49-F238E27FC236}">
                <a16:creationId xmlns:a16="http://schemas.microsoft.com/office/drawing/2014/main" id="{13FC90D9-8518-4C31-807C-072343F60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5924550"/>
            <a:ext cx="45243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FF0000"/>
                </a:solidFill>
                <a:latin typeface="Arial" panose="020B0604020202020204" pitchFamily="34" charset="0"/>
              </a:rPr>
              <a:t>TUHLE BYCH SI VYBRAL JÁ!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BAE719D3-1829-411F-9F84-A50044EF0669}"/>
              </a:ext>
            </a:extLst>
          </p:cNvPr>
          <p:cNvSpPr/>
          <p:nvPr/>
        </p:nvSpPr>
        <p:spPr>
          <a:xfrm>
            <a:off x="539750" y="239713"/>
            <a:ext cx="8208963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cs-CZ" b="1" dirty="0">
                <a:latin typeface="+mn-lt"/>
              </a:rPr>
              <a:t>CONNECT IT NEO+ </a:t>
            </a:r>
            <a:r>
              <a:rPr lang="cs-CZ" dirty="0">
                <a:latin typeface="+mn-lt"/>
              </a:rPr>
              <a:t>je herní myš s barevným RGB </a:t>
            </a:r>
            <a:r>
              <a:rPr lang="cs-CZ" dirty="0" err="1">
                <a:latin typeface="+mn-lt"/>
              </a:rPr>
              <a:t>podsvícením</a:t>
            </a:r>
            <a:r>
              <a:rPr lang="cs-CZ" dirty="0">
                <a:latin typeface="+mn-lt"/>
              </a:rPr>
              <a:t>. Má přesný senzor, takže dobře reaguje při hraní her. Díky ergonomickému tvaru se pohodlně drží i při dlouhém používání. Můžeš si také změnit její tvar pomocí vyměnitelných bočních krytek.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ovéPole 5">
            <a:extLst>
              <a:ext uri="{FF2B5EF4-FFF2-40B4-BE49-F238E27FC236}">
                <a16:creationId xmlns:a16="http://schemas.microsoft.com/office/drawing/2014/main" id="{7138AC10-A32E-4F4E-AEBA-0ACF87513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75" y="476250"/>
            <a:ext cx="66436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r>
              <a:rPr lang="cs-CZ" b="1" dirty="0" err="1">
                <a:latin typeface="+mj-lt"/>
              </a:rPr>
              <a:t>Razer</a:t>
            </a:r>
            <a:r>
              <a:rPr lang="cs-CZ" b="1" dirty="0">
                <a:latin typeface="+mj-lt"/>
              </a:rPr>
              <a:t> </a:t>
            </a:r>
            <a:r>
              <a:rPr lang="cs-CZ" b="1" dirty="0" err="1">
                <a:latin typeface="+mj-lt"/>
              </a:rPr>
              <a:t>Basilisk</a:t>
            </a:r>
            <a:r>
              <a:rPr lang="cs-CZ" b="1" dirty="0">
                <a:latin typeface="+mj-lt"/>
              </a:rPr>
              <a:t> V3 Pro 35K</a:t>
            </a:r>
            <a:r>
              <a:rPr lang="cs-CZ" dirty="0">
                <a:latin typeface="+mj-lt"/>
              </a:rPr>
              <a:t> je herní myš s přesným senzorem, barevným </a:t>
            </a:r>
            <a:r>
              <a:rPr lang="cs-CZ" dirty="0" err="1">
                <a:latin typeface="+mj-lt"/>
              </a:rPr>
              <a:t>podsvícením</a:t>
            </a:r>
            <a:r>
              <a:rPr lang="cs-CZ" dirty="0">
                <a:latin typeface="+mj-lt"/>
              </a:rPr>
              <a:t> a 13 tlačítky. Funguje bezdrátově i přes kabel a baterie vydrží až </a:t>
            </a:r>
            <a:r>
              <a:rPr lang="cs-CZ" b="1" dirty="0">
                <a:latin typeface="+mj-lt"/>
              </a:rPr>
              <a:t>210 hodin</a:t>
            </a:r>
            <a:r>
              <a:rPr lang="cs-CZ" dirty="0">
                <a:latin typeface="+mj-lt"/>
              </a:rPr>
              <a:t>. Je skvělá pro hraní her i práci na počítači.</a:t>
            </a:r>
            <a:endParaRPr lang="cs-CZ" altLang="cs-CZ" dirty="0">
              <a:latin typeface="+mj-lt"/>
            </a:endParaRPr>
          </a:p>
        </p:txBody>
      </p:sp>
      <p:sp>
        <p:nvSpPr>
          <p:cNvPr id="9219" name="TextovéPole 5">
            <a:extLst>
              <a:ext uri="{FF2B5EF4-FFF2-40B4-BE49-F238E27FC236}">
                <a16:creationId xmlns:a16="http://schemas.microsoft.com/office/drawing/2014/main" id="{0F2F2CED-4714-45D6-8930-B910C89E5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5 000 Kč</a:t>
            </a:r>
          </a:p>
        </p:txBody>
      </p:sp>
      <p:pic>
        <p:nvPicPr>
          <p:cNvPr id="9220" name="Obrázek 1">
            <a:extLst>
              <a:ext uri="{FF2B5EF4-FFF2-40B4-BE49-F238E27FC236}">
                <a16:creationId xmlns:a16="http://schemas.microsoft.com/office/drawing/2014/main" id="{61F8FCCD-F1D5-400B-A60B-A2FC2B9F3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916113"/>
            <a:ext cx="3101975" cy="446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Obrázek 2">
            <a:extLst>
              <a:ext uri="{FF2B5EF4-FFF2-40B4-BE49-F238E27FC236}">
                <a16:creationId xmlns:a16="http://schemas.microsoft.com/office/drawing/2014/main" id="{421355CE-53F7-4F7C-AE55-A74358F25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2097088"/>
            <a:ext cx="3852862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Obrázek 1">
            <a:extLst>
              <a:ext uri="{FF2B5EF4-FFF2-40B4-BE49-F238E27FC236}">
                <a16:creationId xmlns:a16="http://schemas.microsoft.com/office/drawing/2014/main" id="{A2A06EBB-0627-4A26-B795-D253E41553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844675"/>
            <a:ext cx="2047875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E9078BDB-A0E2-4587-820A-95615B8C79AB}"/>
              </a:ext>
            </a:extLst>
          </p:cNvPr>
          <p:cNvSpPr/>
          <p:nvPr/>
        </p:nvSpPr>
        <p:spPr>
          <a:xfrm>
            <a:off x="1476375" y="260350"/>
            <a:ext cx="63357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cs-CZ" b="1" dirty="0" err="1">
                <a:latin typeface="+mj-lt"/>
              </a:rPr>
              <a:t>Razer</a:t>
            </a:r>
            <a:r>
              <a:rPr lang="cs-CZ" b="1" dirty="0">
                <a:latin typeface="+mj-lt"/>
              </a:rPr>
              <a:t> </a:t>
            </a:r>
            <a:r>
              <a:rPr lang="cs-CZ" b="1" dirty="0" err="1">
                <a:latin typeface="+mj-lt"/>
              </a:rPr>
              <a:t>Viper</a:t>
            </a:r>
            <a:r>
              <a:rPr lang="cs-CZ" b="1" dirty="0">
                <a:latin typeface="+mj-lt"/>
              </a:rPr>
              <a:t> V3 Pro </a:t>
            </a:r>
            <a:r>
              <a:rPr lang="cs-CZ" b="1" dirty="0" err="1">
                <a:latin typeface="+mj-lt"/>
              </a:rPr>
              <a:t>Dragon</a:t>
            </a:r>
            <a:r>
              <a:rPr lang="cs-CZ" b="1" dirty="0">
                <a:latin typeface="+mj-lt"/>
              </a:rPr>
              <a:t> </a:t>
            </a:r>
            <a:r>
              <a:rPr lang="cs-CZ" b="1" dirty="0" err="1">
                <a:latin typeface="+mj-lt"/>
              </a:rPr>
              <a:t>Lore</a:t>
            </a:r>
            <a:r>
              <a:rPr lang="cs-CZ" b="1" dirty="0">
                <a:latin typeface="+mj-lt"/>
              </a:rPr>
              <a:t> </a:t>
            </a:r>
            <a:r>
              <a:rPr lang="cs-CZ" dirty="0">
                <a:latin typeface="+mj-lt"/>
              </a:rPr>
              <a:t>je velmi lehká herní myš určená hlavně pro e-sport. Je rychlá, přesná a funguje bezdrátově s minimálním zpožděním. Díky ní mohou hráči lépe mířit a rychleji reagovat ve hrách.</a:t>
            </a:r>
          </a:p>
        </p:txBody>
      </p:sp>
      <p:pic>
        <p:nvPicPr>
          <p:cNvPr id="10244" name="Obrázek 3">
            <a:extLst>
              <a:ext uri="{FF2B5EF4-FFF2-40B4-BE49-F238E27FC236}">
                <a16:creationId xmlns:a16="http://schemas.microsoft.com/office/drawing/2014/main" id="{E83E08AD-D7A7-4D8F-8A34-A4B50E14B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175" y="1935163"/>
            <a:ext cx="3402013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TextovéPole 5">
            <a:extLst>
              <a:ext uri="{FF2B5EF4-FFF2-40B4-BE49-F238E27FC236}">
                <a16:creationId xmlns:a16="http://schemas.microsoft.com/office/drawing/2014/main" id="{76A42C05-2B13-4CA0-BCE3-E2D48D0A4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5 500 Kč</a:t>
            </a:r>
          </a:p>
        </p:txBody>
      </p:sp>
    </p:spTree>
  </p:cSld>
  <p:clrMapOvr>
    <a:masterClrMapping/>
  </p:clrMapOvr>
  <p:transition>
    <p:zo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ázek 1">
            <a:extLst>
              <a:ext uri="{FF2B5EF4-FFF2-40B4-BE49-F238E27FC236}">
                <a16:creationId xmlns:a16="http://schemas.microsoft.com/office/drawing/2014/main" id="{8C6BD3EB-E261-4379-AEC3-B20683C49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75" y="1700213"/>
            <a:ext cx="2667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Obrázek 2">
            <a:extLst>
              <a:ext uri="{FF2B5EF4-FFF2-40B4-BE49-F238E27FC236}">
                <a16:creationId xmlns:a16="http://schemas.microsoft.com/office/drawing/2014/main" id="{38462646-30D6-490C-99D2-6EA6C148A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550" y="2133600"/>
            <a:ext cx="4645025" cy="267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ovéPole 5">
            <a:extLst>
              <a:ext uri="{FF2B5EF4-FFF2-40B4-BE49-F238E27FC236}">
                <a16:creationId xmlns:a16="http://schemas.microsoft.com/office/drawing/2014/main" id="{BA93E19C-C9C5-4D54-BA2D-B2E9695E5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9 000 Kč</a:t>
            </a:r>
          </a:p>
        </p:txBody>
      </p:sp>
      <p:sp>
        <p:nvSpPr>
          <p:cNvPr id="11269" name="Obdélník 4">
            <a:extLst>
              <a:ext uri="{FF2B5EF4-FFF2-40B4-BE49-F238E27FC236}">
                <a16:creationId xmlns:a16="http://schemas.microsoft.com/office/drawing/2014/main" id="{9D369398-E1A6-468F-9465-94381CC10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333375"/>
            <a:ext cx="5832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SpaceMouse Pro </a:t>
            </a:r>
            <a:r>
              <a:rPr lang="cs-CZ" altLang="cs-CZ" sz="1800"/>
              <a:t>je speciální myš pro ovládání 3D modelů. Pomáhá architektům a inženýrům při navrhování staveb, strojů a dalších výrobků. Díky speciálním tlačítkům je práce rychlejší a pohodlnější.</a:t>
            </a:r>
          </a:p>
        </p:txBody>
      </p:sp>
    </p:spTree>
  </p:cSld>
  <p:clrMapOvr>
    <a:masterClrMapping/>
  </p:clrMapOvr>
  <p:transition>
    <p:zo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ovéPole 4">
            <a:extLst>
              <a:ext uri="{FF2B5EF4-FFF2-40B4-BE49-F238E27FC236}">
                <a16:creationId xmlns:a16="http://schemas.microsoft.com/office/drawing/2014/main" id="{01CEB4D8-596F-456D-8771-E29A120AB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52450"/>
            <a:ext cx="6715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 b="1"/>
              <a:t>3D SpaceMouse Wireless</a:t>
            </a:r>
            <a:r>
              <a:rPr lang="cs-CZ" altLang="cs-CZ" sz="1800"/>
              <a:t> je speciální myš pro ovládání 3D modelů. Pomáhá modely otáčet, přibližovat a posouvat. Používají ji hlavně architekti, inženýři a designéři.</a:t>
            </a:r>
          </a:p>
        </p:txBody>
      </p:sp>
      <p:sp>
        <p:nvSpPr>
          <p:cNvPr id="12291" name="TextovéPole 5">
            <a:extLst>
              <a:ext uri="{FF2B5EF4-FFF2-40B4-BE49-F238E27FC236}">
                <a16:creationId xmlns:a16="http://schemas.microsoft.com/office/drawing/2014/main" id="{40937A5E-ACE6-44A9-A731-7C9A5A2BF8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5 400 Kč</a:t>
            </a:r>
          </a:p>
        </p:txBody>
      </p:sp>
      <p:pic>
        <p:nvPicPr>
          <p:cNvPr id="12292" name="Obrázek 1">
            <a:extLst>
              <a:ext uri="{FF2B5EF4-FFF2-40B4-BE49-F238E27FC236}">
                <a16:creationId xmlns:a16="http://schemas.microsoft.com/office/drawing/2014/main" id="{CA4619B2-D612-44A9-ACF8-449264C39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1844675"/>
            <a:ext cx="4103687" cy="378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ovéPole 4">
            <a:extLst>
              <a:ext uri="{FF2B5EF4-FFF2-40B4-BE49-F238E27FC236}">
                <a16:creationId xmlns:a16="http://schemas.microsoft.com/office/drawing/2014/main" id="{BE272975-F43C-4031-A8AD-B82755B08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357188"/>
            <a:ext cx="4143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2400" b="1">
                <a:solidFill>
                  <a:srgbClr val="FF0000"/>
                </a:solidFill>
              </a:rPr>
              <a:t>Nejdražší myš na celém světě! </a:t>
            </a:r>
          </a:p>
        </p:txBody>
      </p:sp>
      <p:sp>
        <p:nvSpPr>
          <p:cNvPr id="13315" name="TextovéPole 5">
            <a:extLst>
              <a:ext uri="{FF2B5EF4-FFF2-40B4-BE49-F238E27FC236}">
                <a16:creationId xmlns:a16="http://schemas.microsoft.com/office/drawing/2014/main" id="{7E3A70D5-1B75-41ED-9373-7A2C3BC05B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0188" y="919163"/>
            <a:ext cx="66436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Exkluzivní PC myš vyrobena z 18 karátového bílého zlata a poseta 59 brilianty je nejdražší počítačovou myší na světě.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800"/>
          </a:p>
        </p:txBody>
      </p:sp>
      <p:sp>
        <p:nvSpPr>
          <p:cNvPr id="13316" name="TextovéPole 5">
            <a:extLst>
              <a:ext uri="{FF2B5EF4-FFF2-40B4-BE49-F238E27FC236}">
                <a16:creationId xmlns:a16="http://schemas.microsoft.com/office/drawing/2014/main" id="{47D4859E-5258-4C1F-A41F-A587F41A1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063" y="5786438"/>
            <a:ext cx="22145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800"/>
              <a:t>Cena: 500 000 Kč</a:t>
            </a:r>
          </a:p>
        </p:txBody>
      </p:sp>
      <p:pic>
        <p:nvPicPr>
          <p:cNvPr id="13317" name="Picture 2" descr="http://www.mouseshop.cz/products/big/diamondflower.jpg">
            <a:extLst>
              <a:ext uri="{FF2B5EF4-FFF2-40B4-BE49-F238E27FC236}">
                <a16:creationId xmlns:a16="http://schemas.microsoft.com/office/drawing/2014/main" id="{E891E2B5-C3DE-4AF1-AD35-6EA3E488E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286000"/>
            <a:ext cx="4151312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Picture 4" descr="http://www.mouseshop.cz/products/middle/diamondflower.jpg">
            <a:extLst>
              <a:ext uri="{FF2B5EF4-FFF2-40B4-BE49-F238E27FC236}">
                <a16:creationId xmlns:a16="http://schemas.microsoft.com/office/drawing/2014/main" id="{CF215D1A-1188-4A90-BA3C-7CD326C6C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25" y="1571625"/>
            <a:ext cx="2571750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ovéPole 1">
            <a:extLst>
              <a:ext uri="{FF2B5EF4-FFF2-40B4-BE49-F238E27FC236}">
                <a16:creationId xmlns:a16="http://schemas.microsoft.com/office/drawing/2014/main" id="{0628080D-6B2F-4EE6-B094-DFC652DA2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692150"/>
            <a:ext cx="61912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s-CZ" altLang="cs-CZ" sz="4400" b="1">
                <a:latin typeface="Arial" panose="020B0604020202020204" pitchFamily="34" charset="0"/>
              </a:rPr>
              <a:t>KONEC PREZENTACE</a:t>
            </a:r>
          </a:p>
        </p:txBody>
      </p:sp>
      <p:pic>
        <p:nvPicPr>
          <p:cNvPr id="14339" name="Obrázek 1">
            <a:extLst>
              <a:ext uri="{FF2B5EF4-FFF2-40B4-BE49-F238E27FC236}">
                <a16:creationId xmlns:a16="http://schemas.microsoft.com/office/drawing/2014/main" id="{D384B696-45F0-4AAA-A91B-8A90EBA4B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38" y="1628775"/>
            <a:ext cx="540067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464</Words>
  <Application>Microsoft Office PowerPoint</Application>
  <PresentationFormat>Předvádění na obrazovce (4:3)</PresentationFormat>
  <Paragraphs>34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6" baseType="lpstr">
      <vt:lpstr>Arial</vt:lpstr>
      <vt:lpstr>Calibri</vt:lpstr>
      <vt:lpstr>Motiv sady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Administrátor</dc:creator>
  <cp:lastModifiedBy>Petr Kvíz</cp:lastModifiedBy>
  <cp:revision>33</cp:revision>
  <dcterms:created xsi:type="dcterms:W3CDTF">2010-05-29T08:54:57Z</dcterms:created>
  <dcterms:modified xsi:type="dcterms:W3CDTF">2026-07-15T16:33:47Z</dcterms:modified>
</cp:coreProperties>
</file>