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96" r:id="rId16"/>
    <p:sldId id="288" r:id="rId17"/>
    <p:sldId id="297" r:id="rId18"/>
    <p:sldId id="290" r:id="rId19"/>
    <p:sldId id="294" r:id="rId20"/>
    <p:sldId id="295" r:id="rId21"/>
    <p:sldId id="289" r:id="rId22"/>
    <p:sldId id="291" r:id="rId23"/>
    <p:sldId id="293" r:id="rId24"/>
    <p:sldId id="292" r:id="rId25"/>
    <p:sldId id="285" r:id="rId26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3ED893A-FB81-4F44-8D06-403F102063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CF5F812-2376-43F5-A623-2365AC846FE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799EF41-CDDA-4E90-9798-08300FF3BBCF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56778131-EE71-4F57-B5C6-0723F8A9E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8C5DF157-BEB0-40FE-8531-B5ED06A9B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4325DE-1FB9-4DDA-8435-7BF6527D263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BFCD3E7-5469-4DE6-9FE2-CA53F8DFCE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3E9D3E-7F92-4FAA-BEA3-2CDAEE87C03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rázek snímku 1">
            <a:extLst>
              <a:ext uri="{FF2B5EF4-FFF2-40B4-BE49-F238E27FC236}">
                <a16:creationId xmlns:a16="http://schemas.microsoft.com/office/drawing/2014/main" id="{99A029ED-4E97-41C8-A3AC-5CCA727407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Zástupný symbol pro poznámky 2">
            <a:extLst>
              <a:ext uri="{FF2B5EF4-FFF2-40B4-BE49-F238E27FC236}">
                <a16:creationId xmlns:a16="http://schemas.microsoft.com/office/drawing/2014/main" id="{D28FD56A-34B6-4038-92A1-E099BF14B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19460" name="Zástupný symbol pro číslo snímku 3">
            <a:extLst>
              <a:ext uri="{FF2B5EF4-FFF2-40B4-BE49-F238E27FC236}">
                <a16:creationId xmlns:a16="http://schemas.microsoft.com/office/drawing/2014/main" id="{ECDF3C71-45D8-4C9A-B96D-ABFE432F32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4BB88F-625B-4FDF-ABDB-169B7907EDE0}" type="slidenum">
              <a:rPr lang="cs-CZ" altLang="cs-CZ" smtClean="0"/>
              <a:pPr/>
              <a:t>16</a:t>
            </a:fld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6B12E9-CA66-4E0E-AFA3-C1C8A990A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0A763-3901-41B4-91CD-BECA30D0A519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49AC327-910B-4EC6-AAEA-34B76F578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235A326-B96E-4237-B596-ACA3D54B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55C93-1679-444D-B51B-2493E7EFE8F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8577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0A54FA-8131-4DA3-B092-F0B196BAC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53428-1E21-4FE6-911F-41418AF98790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10F7E2-8C42-4E7D-A675-B75E0F626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58C1C0E-805A-470A-903A-278D941FC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E8739-D912-4709-A26E-025502A0B5B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906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BC8936E-C573-43C1-A3A6-5CA5BB42A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1F854-4A7A-4FDE-B5A9-5B01B367C61F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0863B3B-7F7A-4977-BD87-A2E3DB8B9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E8068E-9552-4424-B939-C46B2CD70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FF9F2-FEF2-412E-A750-246755A0C9F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396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5D70CD4B-B1C8-4D03-BAB2-2DFA89ABC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2409-8781-446D-B823-2964993D411F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F15EEAB4-CC89-4042-969A-59FAEE4D6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56BD4432-4FB6-4D6C-96E6-0C6BA3D6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40629-E44F-4709-903E-A507AF34AC0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451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5816E00F-8DC2-41E1-BCF0-B9DC8CDD0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21975-FE9E-4CD0-9450-B007E0C1685B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045BA3C-01B0-40CC-B47F-57854E04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75E7D642-6897-4E52-A0C9-82CFEFA6E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6F0E9-BF2F-431B-95E6-E0AA06F0EAF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8973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5DA9C425-9013-456F-8E87-C8FED9796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D686C-481E-4A7E-B8F4-7EEC828985F6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5DEF0B4E-0A40-4835-9FB9-7EDE5C25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F280A756-E96C-45AB-8D41-A7DCE9AD7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3202E-A4AD-4DDF-926E-AFD8FCF216B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081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4AAE4009-0648-45BC-83E5-BC7E3EA58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FD96A-D9CC-4300-ACAD-27A0398AAB9E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4F899F27-39FD-4082-9536-757020DE7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D3C5772-4D85-4EEA-9D29-EAF489D6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A993A-2BEF-40AA-9CDC-6EC916CEAB4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2165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30E4A7F5-25A7-4E03-BFDC-9B9E9EF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284AC-C2FA-426D-A10B-EC158AE85D6C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17042320-2C30-4680-8BAB-80B52A04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FACBF87-FE61-49EF-BF83-9992FBD41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A0B93-097B-48D7-A1A0-6BD48246D60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0266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60383A5B-AF11-491E-9B42-36599F02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BC81A-F7B5-4E4F-B506-8FFA3B47E178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21EFB2C0-6A0A-49F5-BEDC-7E349DC52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12904759-228C-415D-99F1-CE30ED31F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C116D-16B6-47F5-BF6E-A25829A48CB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1656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C52A8D1-6680-4BCE-886C-0CDF69CA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FF7D-60CF-49A2-AA89-994D1701CD38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330C52-EE2C-49C0-9E81-A8CC6CA7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CED7B51-85E2-47BB-81E2-4B35EB54E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C95F1-E05C-4DD2-8EC4-61B7C975825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6031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0329E5A-9744-4CBB-95A3-C224965A4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8533E-1401-4652-B69C-DFB7F0D45A8B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F4F34D7-B0A8-40AB-9843-B75D6CF89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228C4E5-4F15-4CDD-A4DD-D2E47E0F9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59D9F-6636-4F77-BE43-A72918D119F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571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49649C26-C05E-4678-9809-4287137ADD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45F79D99-D67E-47AD-8405-99E386233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E997BA-61FE-4B23-8313-3E8CD4C89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1ACE4F-9E6D-4446-929F-B99A1C269ED7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C02089-1911-4EAC-BF1B-CF7BF3DD0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93A624C-2D8A-4993-8C83-41F604F6B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F26EC76-CA39-49CD-B74E-582CC8DE0D5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seas.upenn.edu/about-seas/eniac/index.php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upload.wikimedia.org/wikipedia/commons/5/5a/Transistors.agr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hyperlink" Target="http://upload.wikimedia.org/wikipedia/commons/a/ae/Tapesticker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s.muni.cz/25let/galerie/dkf/00200002.000_nahled.html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it4i.cz/infrastruktura/vlq-kvantovy-pocitac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bdélník 5">
            <a:extLst>
              <a:ext uri="{FF2B5EF4-FFF2-40B4-BE49-F238E27FC236}">
                <a16:creationId xmlns:a16="http://schemas.microsoft.com/office/drawing/2014/main" id="{75535B83-0066-4704-9E14-37455215D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6092825"/>
            <a:ext cx="15208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/>
              <a:t>© Ing. Petr Kvíz 2026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3039595-C482-421D-8CAB-E6BCC47639DF}"/>
              </a:ext>
            </a:extLst>
          </p:cNvPr>
          <p:cNvSpPr/>
          <p:nvPr/>
        </p:nvSpPr>
        <p:spPr>
          <a:xfrm>
            <a:off x="1107257" y="204081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3076" name="Obrázek 1">
            <a:extLst>
              <a:ext uri="{FF2B5EF4-FFF2-40B4-BE49-F238E27FC236}">
                <a16:creationId xmlns:a16="http://schemas.microsoft.com/office/drawing/2014/main" id="{C163E6F7-53A6-4093-9E34-728AD64EB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1527175"/>
            <a:ext cx="539750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ovéPole 1">
            <a:extLst>
              <a:ext uri="{FF2B5EF4-FFF2-40B4-BE49-F238E27FC236}">
                <a16:creationId xmlns:a16="http://schemas.microsoft.com/office/drawing/2014/main" id="{8C0339F1-2B54-4B88-9BD9-D321DE54F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357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Předchůdci</a:t>
            </a:r>
          </a:p>
        </p:txBody>
      </p:sp>
      <p:pic>
        <p:nvPicPr>
          <p:cNvPr id="4099" name="Picture 2" descr="Soubor:Noe abacus.jpg">
            <a:extLst>
              <a:ext uri="{FF2B5EF4-FFF2-40B4-BE49-F238E27FC236}">
                <a16:creationId xmlns:a16="http://schemas.microsoft.com/office/drawing/2014/main" id="{3516049D-CC32-498B-8031-11034922B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785938"/>
            <a:ext cx="55245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Obdélník 3">
            <a:extLst>
              <a:ext uri="{FF2B5EF4-FFF2-40B4-BE49-F238E27FC236}">
                <a16:creationId xmlns:a16="http://schemas.microsoft.com/office/drawing/2014/main" id="{637B99EB-480F-4AA4-ABA1-9C4229CD6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1000125"/>
            <a:ext cx="8643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Počítadlo</a:t>
            </a:r>
            <a:r>
              <a:rPr lang="cs-CZ" altLang="cs-CZ" sz="1800">
                <a:latin typeface="Arial" panose="020B0604020202020204" pitchFamily="34" charset="0"/>
              </a:rPr>
              <a:t> či </a:t>
            </a:r>
            <a:r>
              <a:rPr lang="cs-CZ" altLang="cs-CZ" sz="1800" b="1">
                <a:latin typeface="Arial" panose="020B0604020202020204" pitchFamily="34" charset="0"/>
              </a:rPr>
              <a:t>abakus</a:t>
            </a:r>
            <a:r>
              <a:rPr lang="cs-CZ" altLang="cs-CZ" sz="1800">
                <a:latin typeface="Arial" panose="020B0604020202020204" pitchFamily="34" charset="0"/>
              </a:rPr>
              <a:t> je jednoduchá mechanická pomůcka usnadňující výpočty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ovéPole 1">
            <a:extLst>
              <a:ext uri="{FF2B5EF4-FFF2-40B4-BE49-F238E27FC236}">
                <a16:creationId xmlns:a16="http://schemas.microsoft.com/office/drawing/2014/main" id="{ABF4BAE8-4A2E-4F3C-8FF6-F14396423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357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Předchůdci</a:t>
            </a:r>
          </a:p>
        </p:txBody>
      </p:sp>
      <p:pic>
        <p:nvPicPr>
          <p:cNvPr id="5123" name="Picture 2" descr="Soubor:Arts et Metiers Pascaline dsc03869.jpg">
            <a:extLst>
              <a:ext uri="{FF2B5EF4-FFF2-40B4-BE49-F238E27FC236}">
                <a16:creationId xmlns:a16="http://schemas.microsoft.com/office/drawing/2014/main" id="{E5070AD4-BE4C-465D-A081-4B28DC256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000250"/>
            <a:ext cx="7437438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Obdélník 5">
            <a:extLst>
              <a:ext uri="{FF2B5EF4-FFF2-40B4-BE49-F238E27FC236}">
                <a16:creationId xmlns:a16="http://schemas.microsoft.com/office/drawing/2014/main" id="{F4D4D068-FD2F-43DD-9CCE-25F2EE399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857250"/>
            <a:ext cx="7572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První </a:t>
            </a:r>
            <a:r>
              <a:rPr lang="cs-CZ" altLang="cs-CZ" sz="1800" b="1">
                <a:latin typeface="Arial" panose="020B0604020202020204" pitchFamily="34" charset="0"/>
              </a:rPr>
              <a:t>mechanický kalkulátor </a:t>
            </a:r>
            <a:r>
              <a:rPr lang="cs-CZ" altLang="cs-CZ" sz="1800">
                <a:latin typeface="Arial" panose="020B0604020202020204" pitchFamily="34" charset="0"/>
              </a:rPr>
              <a:t>sestavil roku </a:t>
            </a: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1623 Wilhelm Schickard. </a:t>
            </a:r>
            <a:r>
              <a:rPr lang="cs-CZ" altLang="cs-CZ" sz="1800">
                <a:latin typeface="Arial" panose="020B0604020202020204" pitchFamily="34" charset="0"/>
              </a:rPr>
              <a:t>Byl sestaven z ozubených koleček z hodinových strojků , uměl sčítat a odčítat šesticiferná čísla.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ovéPole 1">
            <a:extLst>
              <a:ext uri="{FF2B5EF4-FFF2-40B4-BE49-F238E27FC236}">
                <a16:creationId xmlns:a16="http://schemas.microsoft.com/office/drawing/2014/main" id="{92A4A970-9886-4CBB-A1D7-C95D517B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357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Nultá generace</a:t>
            </a:r>
          </a:p>
        </p:txBody>
      </p:sp>
      <p:sp>
        <p:nvSpPr>
          <p:cNvPr id="6147" name="Obdélník 5">
            <a:extLst>
              <a:ext uri="{FF2B5EF4-FFF2-40B4-BE49-F238E27FC236}">
                <a16:creationId xmlns:a16="http://schemas.microsoft.com/office/drawing/2014/main" id="{79ED7967-DA61-481C-8F6C-C0AD074C7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857250"/>
            <a:ext cx="7572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První, komu se podařilo sestrojit fungující počítací stroj, byl Německý inženýr </a:t>
            </a: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Konrad Zuse. </a:t>
            </a:r>
            <a:r>
              <a:rPr lang="cs-CZ" altLang="cs-CZ" sz="1800">
                <a:latin typeface="Arial" panose="020B0604020202020204" pitchFamily="34" charset="0"/>
              </a:rPr>
              <a:t>Roku 1938 spatřil světlo světa první počítač nazvaný Z1. Byl ještě elektromechanický, velmi poruchový a pro praktické použití nevhodný.</a:t>
            </a:r>
          </a:p>
        </p:txBody>
      </p:sp>
      <p:pic>
        <p:nvPicPr>
          <p:cNvPr id="6148" name="Picture 5" descr="Soubor:Zuse Z1.jpg">
            <a:extLst>
              <a:ext uri="{FF2B5EF4-FFF2-40B4-BE49-F238E27FC236}">
                <a16:creationId xmlns:a16="http://schemas.microsoft.com/office/drawing/2014/main" id="{C69B79F1-06FF-4FAF-89E1-7945AA839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071688"/>
            <a:ext cx="7191375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1">
            <a:extLst>
              <a:ext uri="{FF2B5EF4-FFF2-40B4-BE49-F238E27FC236}">
                <a16:creationId xmlns:a16="http://schemas.microsoft.com/office/drawing/2014/main" id="{3E5085F6-428C-4D7B-919F-8D5D18E22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357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Nultá generace</a:t>
            </a:r>
          </a:p>
        </p:txBody>
      </p:sp>
      <p:sp>
        <p:nvSpPr>
          <p:cNvPr id="7171" name="Obdélník 5">
            <a:extLst>
              <a:ext uri="{FF2B5EF4-FFF2-40B4-BE49-F238E27FC236}">
                <a16:creationId xmlns:a16="http://schemas.microsoft.com/office/drawing/2014/main" id="{DF4E06D2-97B1-4E93-A9DE-613154187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857250"/>
            <a:ext cx="79295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Počítač pod názvem </a:t>
            </a:r>
            <a:r>
              <a:rPr lang="cs-CZ" altLang="cs-CZ" sz="1800" b="1">
                <a:latin typeface="Arial" panose="020B0604020202020204" pitchFamily="34" charset="0"/>
              </a:rPr>
              <a:t>Mark I. </a:t>
            </a:r>
            <a:r>
              <a:rPr lang="cs-CZ" altLang="cs-CZ" sz="1800">
                <a:latin typeface="Arial" panose="020B0604020202020204" pitchFamily="34" charset="0"/>
              </a:rPr>
              <a:t>byl dodán v roce 1944 Harvardské Univerzitě. Počítač byl dlouhý 15 metrů. </a:t>
            </a:r>
            <a:r>
              <a:rPr lang="pl-PL" altLang="cs-CZ" sz="1800">
                <a:latin typeface="Arial" panose="020B0604020202020204" pitchFamily="34" charset="0"/>
              </a:rPr>
              <a:t>Mark I. dovedl sečíst dvě čísla za 0,3 s, vynásobit je za 6 s a o trochu složitější výpočet zvládl za minutu.</a:t>
            </a:r>
            <a:r>
              <a:rPr lang="cs-CZ" altLang="cs-CZ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7172" name="Picture 2" descr="Soubor:Harvard Mark I Computer - Right Segment.JPG">
            <a:extLst>
              <a:ext uri="{FF2B5EF4-FFF2-40B4-BE49-F238E27FC236}">
                <a16:creationId xmlns:a16="http://schemas.microsoft.com/office/drawing/2014/main" id="{A56CAB43-BC96-4DC2-A513-99E37D0BD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1928813"/>
            <a:ext cx="6691312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ovéPole 1">
            <a:extLst>
              <a:ext uri="{FF2B5EF4-FFF2-40B4-BE49-F238E27FC236}">
                <a16:creationId xmlns:a16="http://schemas.microsoft.com/office/drawing/2014/main" id="{B006C271-33E5-4CF8-A809-811A68D56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První generace (1945 až 1951)</a:t>
            </a:r>
          </a:p>
        </p:txBody>
      </p:sp>
      <p:sp>
        <p:nvSpPr>
          <p:cNvPr id="8195" name="Obdélník 5">
            <a:extLst>
              <a:ext uri="{FF2B5EF4-FFF2-40B4-BE49-F238E27FC236}">
                <a16:creationId xmlns:a16="http://schemas.microsoft.com/office/drawing/2014/main" id="{990F62DC-3AAA-4BB5-AF99-E631A15B0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857250"/>
            <a:ext cx="79295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První generace je charakteristická použitím </a:t>
            </a: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elektronek</a:t>
            </a:r>
            <a:r>
              <a:rPr lang="cs-CZ" altLang="cs-CZ" sz="1800">
                <a:latin typeface="Arial" panose="020B0604020202020204" pitchFamily="34" charset="0"/>
              </a:rPr>
              <a:t>. Počítače byly poměrně neefektivní, velmi drahé, měly vysoký příkon, velkou poruchovost a velmi nízkou výpočetní rychlost. K programování počítače se používaly </a:t>
            </a: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děrné štítky a pásky</a:t>
            </a:r>
            <a:r>
              <a:rPr lang="cs-CZ" altLang="cs-CZ" sz="180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8196" name="Picture 2" descr="Soubor:Dubulttriode darbiibaa.jpg">
            <a:extLst>
              <a:ext uri="{FF2B5EF4-FFF2-40B4-BE49-F238E27FC236}">
                <a16:creationId xmlns:a16="http://schemas.microsoft.com/office/drawing/2014/main" id="{3E1C567E-131D-4ABC-8A00-4F72A06B9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143125"/>
            <a:ext cx="2071687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Soubor:Punch-card-blue.jpg">
            <a:extLst>
              <a:ext uri="{FF2B5EF4-FFF2-40B4-BE49-F238E27FC236}">
                <a16:creationId xmlns:a16="http://schemas.microsoft.com/office/drawing/2014/main" id="{36D1C496-8FAF-4718-8B39-509D1D762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857375"/>
            <a:ext cx="4011613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Soubor:Punched tape.jpg">
            <a:extLst>
              <a:ext uri="{FF2B5EF4-FFF2-40B4-BE49-F238E27FC236}">
                <a16:creationId xmlns:a16="http://schemas.microsoft.com/office/drawing/2014/main" id="{3F80A89E-CDC8-43DE-8E92-3E2AE6720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786188"/>
            <a:ext cx="3357563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Obdélník 5">
            <a:extLst>
              <a:ext uri="{FF2B5EF4-FFF2-40B4-BE49-F238E27FC236}">
                <a16:creationId xmlns:a16="http://schemas.microsoft.com/office/drawing/2014/main" id="{E2F6B84A-8AA7-4FC4-98CF-EE05C1E05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5929313"/>
            <a:ext cx="8215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Dokážete určit, na kterém obrázku je elektronka, děrný štítek a děrná páska?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bdélník 5">
            <a:extLst>
              <a:ext uri="{FF2B5EF4-FFF2-40B4-BE49-F238E27FC236}">
                <a16:creationId xmlns:a16="http://schemas.microsoft.com/office/drawing/2014/main" id="{7B8A232F-3AD9-4747-B0A5-13073F29D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857250"/>
            <a:ext cx="7929562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Počítač </a:t>
            </a:r>
            <a:r>
              <a:rPr lang="cs-CZ" altLang="cs-CZ" sz="1800" b="1">
                <a:latin typeface="Arial" panose="020B0604020202020204" pitchFamily="34" charset="0"/>
              </a:rPr>
              <a:t>ENIAC</a:t>
            </a:r>
            <a:r>
              <a:rPr lang="cs-CZ" altLang="cs-CZ" sz="1800">
                <a:latin typeface="Arial" panose="020B0604020202020204" pitchFamily="34" charset="0"/>
              </a:rPr>
              <a:t> je historicky první kompletní elektronkový počítač, jehož vývoj byl dokončen v roce 1946 a pracoval až do roku 1955 pro americkou armádu. Při práci s desetimístnými čísly prováděl 357 (násobení) nebo 35 (dělení) operací za sekundu. Program byl nejdříve navrhnut na papíře a teprve poté nakonfigurován (před rokem 1948 pouze pomocí přepínačů, poté pomocí děrných štítků). Takovéto „programování“ trvalo mnoho hodin až několik týdnů.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9219" name="TextovéPole 1">
            <a:extLst>
              <a:ext uri="{FF2B5EF4-FFF2-40B4-BE49-F238E27FC236}">
                <a16:creationId xmlns:a16="http://schemas.microsoft.com/office/drawing/2014/main" id="{4359618C-C03C-4650-8B28-A847559D5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První generace (1945 až 1951)</a:t>
            </a:r>
          </a:p>
        </p:txBody>
      </p:sp>
      <p:sp>
        <p:nvSpPr>
          <p:cNvPr id="9220" name="Obdélník 7">
            <a:extLst>
              <a:ext uri="{FF2B5EF4-FFF2-40B4-BE49-F238E27FC236}">
                <a16:creationId xmlns:a16="http://schemas.microsoft.com/office/drawing/2014/main" id="{55C3A0AE-168A-4DFB-839B-D85D9C5BA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0" y="5715000"/>
            <a:ext cx="6429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hlinkClick r:id="rId2"/>
              </a:rPr>
              <a:t>http://www.seas.upenn.edu/about-seas/eniac/index.php</a:t>
            </a: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9221" name="Obdélník 8">
            <a:extLst>
              <a:ext uri="{FF2B5EF4-FFF2-40B4-BE49-F238E27FC236}">
                <a16:creationId xmlns:a16="http://schemas.microsoft.com/office/drawing/2014/main" id="{CF77C4EF-5F61-4A2E-9780-750947570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75" y="5286375"/>
            <a:ext cx="417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Počítač </a:t>
            </a:r>
            <a:r>
              <a:rPr lang="cs-CZ" altLang="cs-CZ" sz="1800" b="1">
                <a:latin typeface="Arial" panose="020B0604020202020204" pitchFamily="34" charset="0"/>
              </a:rPr>
              <a:t>ENIAC </a:t>
            </a:r>
            <a:r>
              <a:rPr lang="cs-CZ" altLang="cs-CZ" sz="1800">
                <a:latin typeface="Arial" panose="020B0604020202020204" pitchFamily="34" charset="0"/>
              </a:rPr>
              <a:t>dnes najdete v muzeu:</a:t>
            </a:r>
          </a:p>
        </p:txBody>
      </p:sp>
      <p:pic>
        <p:nvPicPr>
          <p:cNvPr id="9222" name="Picture 6" descr="ENIAC Museum">
            <a:extLst>
              <a:ext uri="{FF2B5EF4-FFF2-40B4-BE49-F238E27FC236}">
                <a16:creationId xmlns:a16="http://schemas.microsoft.com/office/drawing/2014/main" id="{360B7FB1-E555-4EF0-B6D4-AECE188D1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071813"/>
            <a:ext cx="48577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1">
            <a:extLst>
              <a:ext uri="{FF2B5EF4-FFF2-40B4-BE49-F238E27FC236}">
                <a16:creationId xmlns:a16="http://schemas.microsoft.com/office/drawing/2014/main" id="{A5734B88-4502-4C2D-8D50-909FF6338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První generace (1945 až 1951)</a:t>
            </a:r>
          </a:p>
        </p:txBody>
      </p:sp>
      <p:pic>
        <p:nvPicPr>
          <p:cNvPr id="10243" name="Picture 2" descr="Soubor:Eniac.jpg">
            <a:extLst>
              <a:ext uri="{FF2B5EF4-FFF2-40B4-BE49-F238E27FC236}">
                <a16:creationId xmlns:a16="http://schemas.microsoft.com/office/drawing/2014/main" id="{61EE6AAC-700A-40A7-B049-664513C68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357313"/>
            <a:ext cx="6643688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Obdélník 6">
            <a:extLst>
              <a:ext uri="{FF2B5EF4-FFF2-40B4-BE49-F238E27FC236}">
                <a16:creationId xmlns:a16="http://schemas.microsoft.com/office/drawing/2014/main" id="{CF81121A-D8A0-47D4-AAA1-285E3E438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0" y="928688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Počítač </a:t>
            </a:r>
            <a:r>
              <a:rPr lang="cs-CZ" altLang="cs-CZ" sz="1800" b="1">
                <a:latin typeface="Arial" panose="020B0604020202020204" pitchFamily="34" charset="0"/>
              </a:rPr>
              <a:t>ENIAC</a:t>
            </a:r>
            <a:r>
              <a:rPr lang="cs-CZ" altLang="cs-CZ" sz="180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délník 5">
            <a:extLst>
              <a:ext uri="{FF2B5EF4-FFF2-40B4-BE49-F238E27FC236}">
                <a16:creationId xmlns:a16="http://schemas.microsoft.com/office/drawing/2014/main" id="{D2DCBAE6-8BD1-403E-B759-57C5A429D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857250"/>
            <a:ext cx="79295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Počítače druhé generace charakterizuje použití tranzistorů, které dovolily zlepšit všechny parametry počítačů. Díky počátku obchodu s počítači byla snaha o co nejlepší využití počítače, proto vznikají první dávkové systémy, které byly zaváděny do počítače pomocí děrné pásky, štítků nebo magnetické pásky a které se využívaly při prodeji strojového času počítače (pronájem počítače po dobu vykonání programu).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11267" name="TextovéPole 1">
            <a:extLst>
              <a:ext uri="{FF2B5EF4-FFF2-40B4-BE49-F238E27FC236}">
                <a16:creationId xmlns:a16="http://schemas.microsoft.com/office/drawing/2014/main" id="{051EE416-2076-494A-BD4A-0BA51ACFC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Druhá generace (1951 až 1965)</a:t>
            </a:r>
          </a:p>
        </p:txBody>
      </p:sp>
      <p:pic>
        <p:nvPicPr>
          <p:cNvPr id="11268" name="Picture 2" descr="Soubor:Transistors.agr.jpg">
            <a:hlinkClick r:id="rId2"/>
            <a:extLst>
              <a:ext uri="{FF2B5EF4-FFF2-40B4-BE49-F238E27FC236}">
                <a16:creationId xmlns:a16="http://schemas.microsoft.com/office/drawing/2014/main" id="{2707D8EC-A82C-402D-BB8B-3B5AEE0E9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714625"/>
            <a:ext cx="2928937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Soubor:Tapesticker.jpg">
            <a:hlinkClick r:id="rId4"/>
            <a:extLst>
              <a:ext uri="{FF2B5EF4-FFF2-40B4-BE49-F238E27FC236}">
                <a16:creationId xmlns:a16="http://schemas.microsoft.com/office/drawing/2014/main" id="{71B29F87-51EF-4474-97EA-7539A9901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2714625"/>
            <a:ext cx="4357687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Obdélník 9">
            <a:extLst>
              <a:ext uri="{FF2B5EF4-FFF2-40B4-BE49-F238E27FC236}">
                <a16:creationId xmlns:a16="http://schemas.microsoft.com/office/drawing/2014/main" id="{44550AAB-5BF8-48A4-BBDF-FF350BCE9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5357813"/>
            <a:ext cx="7715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Tranzistor</a:t>
            </a:r>
            <a:r>
              <a:rPr lang="cs-CZ" altLang="cs-CZ" sz="1800">
                <a:latin typeface="Arial" panose="020B0604020202020204" pitchFamily="34" charset="0"/>
              </a:rPr>
              <a:t> je polovodičová součástka, která doslova změnila celý svět kolem nás. Je základem všech dnešních integrovaných obvodů, jako např. procesorů, pamětí atd.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ovéPole 1">
            <a:extLst>
              <a:ext uri="{FF2B5EF4-FFF2-40B4-BE49-F238E27FC236}">
                <a16:creationId xmlns:a16="http://schemas.microsoft.com/office/drawing/2014/main" id="{3A9241A6-DB36-4A78-8EC9-85B8FF00B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Druhá generace (1951 až 1965)</a:t>
            </a:r>
          </a:p>
        </p:txBody>
      </p:sp>
      <p:sp>
        <p:nvSpPr>
          <p:cNvPr id="12291" name="Obdélník 6">
            <a:extLst>
              <a:ext uri="{FF2B5EF4-FFF2-40B4-BE49-F238E27FC236}">
                <a16:creationId xmlns:a16="http://schemas.microsoft.com/office/drawing/2014/main" id="{31F9A291-C11A-45C7-97D2-5FCECE363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25" y="1071563"/>
            <a:ext cx="1949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Počítač </a:t>
            </a:r>
            <a:r>
              <a:rPr lang="cs-CZ" altLang="cs-CZ" sz="1800" b="1">
                <a:latin typeface="Arial" panose="020B0604020202020204" pitchFamily="34" charset="0"/>
              </a:rPr>
              <a:t>UNIVAC</a:t>
            </a:r>
            <a:r>
              <a:rPr lang="cs-CZ" altLang="cs-CZ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2292" name="Picture 6" descr="Univac">
            <a:extLst>
              <a:ext uri="{FF2B5EF4-FFF2-40B4-BE49-F238E27FC236}">
                <a16:creationId xmlns:a16="http://schemas.microsoft.com/office/drawing/2014/main" id="{F274AFDD-89D1-414B-BA7F-331A2E7BB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571625"/>
            <a:ext cx="5497513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ovéPole 1">
            <a:extLst>
              <a:ext uri="{FF2B5EF4-FFF2-40B4-BE49-F238E27FC236}">
                <a16:creationId xmlns:a16="http://schemas.microsoft.com/office/drawing/2014/main" id="{94647A70-7814-437E-ADFC-2C693359B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Třetí generace (1965 až 1980)</a:t>
            </a:r>
          </a:p>
        </p:txBody>
      </p:sp>
      <p:sp>
        <p:nvSpPr>
          <p:cNvPr id="13315" name="Obdélník 6">
            <a:extLst>
              <a:ext uri="{FF2B5EF4-FFF2-40B4-BE49-F238E27FC236}">
                <a16:creationId xmlns:a16="http://schemas.microsoft.com/office/drawing/2014/main" id="{DA194239-7B45-418E-922A-F89AC499E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928688"/>
            <a:ext cx="6916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Třetí generace je charakteristická použitím integrovaných obvodů.</a:t>
            </a:r>
          </a:p>
        </p:txBody>
      </p:sp>
      <p:sp>
        <p:nvSpPr>
          <p:cNvPr id="13316" name="Obdélník 5">
            <a:extLst>
              <a:ext uri="{FF2B5EF4-FFF2-40B4-BE49-F238E27FC236}">
                <a16:creationId xmlns:a16="http://schemas.microsoft.com/office/drawing/2014/main" id="{E6B95562-5B5F-4E91-BE36-23F4357EB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313" y="3786188"/>
            <a:ext cx="67151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Integrovaný obvod</a:t>
            </a:r>
            <a:r>
              <a:rPr lang="cs-CZ" altLang="cs-CZ" sz="1800">
                <a:latin typeface="Arial" panose="020B0604020202020204" pitchFamily="34" charset="0"/>
              </a:rPr>
              <a:t>  je moderní elektronická součástka. Jedná se o spojení (integraci) mnoha jednoduchých elektrických součástek, které společně tvoří elektrický obvod vykonávající nějakou složitější funkci.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Mezi profesionály i amatéry se vžil zajímavý termín pro integrovaný obvod a to slovo je </a:t>
            </a:r>
            <a:r>
              <a:rPr lang="cs-CZ" altLang="cs-CZ" sz="1800" b="1">
                <a:latin typeface="Arial" panose="020B0604020202020204" pitchFamily="34" charset="0"/>
              </a:rPr>
              <a:t>„šváb“.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pic>
        <p:nvPicPr>
          <p:cNvPr id="13317" name="Picture 4" descr="http://upload.wikimedia.org/wikipedia/commons/thumb/9/9e/Eprom-st%C5%99edn%C3%AD.jpg/180px-Eprom-st%C5%99edn%C3%AD.jpg">
            <a:extLst>
              <a:ext uri="{FF2B5EF4-FFF2-40B4-BE49-F238E27FC236}">
                <a16:creationId xmlns:a16="http://schemas.microsoft.com/office/drawing/2014/main" id="{9F9B596A-5ED9-460C-9015-0B4F8599C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500188"/>
            <a:ext cx="2776538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Soubor:Eprom-celá.jpg">
            <a:extLst>
              <a:ext uri="{FF2B5EF4-FFF2-40B4-BE49-F238E27FC236}">
                <a16:creationId xmlns:a16="http://schemas.microsoft.com/office/drawing/2014/main" id="{9266B097-37DD-4D01-B309-41F5B31A5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500188"/>
            <a:ext cx="3370263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8" descr="Soubor:American-cockroach.jpg">
            <a:extLst>
              <a:ext uri="{FF2B5EF4-FFF2-40B4-BE49-F238E27FC236}">
                <a16:creationId xmlns:a16="http://schemas.microsoft.com/office/drawing/2014/main" id="{AE9840F3-D479-4F7D-8316-7BBA5AB88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5500688"/>
            <a:ext cx="141763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48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ovéPole 1">
            <a:extLst>
              <a:ext uri="{FF2B5EF4-FFF2-40B4-BE49-F238E27FC236}">
                <a16:creationId xmlns:a16="http://schemas.microsoft.com/office/drawing/2014/main" id="{D7EF5D71-C68B-4B54-B0D0-267203BC7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Třetí generace (1965 až 1980)</a:t>
            </a:r>
          </a:p>
        </p:txBody>
      </p:sp>
      <p:sp>
        <p:nvSpPr>
          <p:cNvPr id="14339" name="Obdélník 6">
            <a:extLst>
              <a:ext uri="{FF2B5EF4-FFF2-40B4-BE49-F238E27FC236}">
                <a16:creationId xmlns:a16="http://schemas.microsoft.com/office/drawing/2014/main" id="{6BCDB417-2024-4F99-9A7F-A54C8E988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857250"/>
            <a:ext cx="6786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V roce 1976 začala firma Cray prodávat tehdy nejvýkonnější počítač na světě </a:t>
            </a:r>
            <a:r>
              <a:rPr lang="cs-CZ" altLang="cs-CZ" sz="1800" b="1">
                <a:latin typeface="Arial" panose="020B0604020202020204" pitchFamily="34" charset="0"/>
              </a:rPr>
              <a:t>Cray-1.</a:t>
            </a:r>
          </a:p>
        </p:txBody>
      </p:sp>
      <p:pic>
        <p:nvPicPr>
          <p:cNvPr id="14340" name="Picture 2" descr="Soubor:Historic SGI supercomputer at Faculty of Informatics, Masaryk University, Brno.jpg">
            <a:extLst>
              <a:ext uri="{FF2B5EF4-FFF2-40B4-BE49-F238E27FC236}">
                <a16:creationId xmlns:a16="http://schemas.microsoft.com/office/drawing/2014/main" id="{7CCA14D1-072C-40FB-9288-89FB42C3F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71625"/>
            <a:ext cx="6786563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ovéPole 1">
            <a:extLst>
              <a:ext uri="{FF2B5EF4-FFF2-40B4-BE49-F238E27FC236}">
                <a16:creationId xmlns:a16="http://schemas.microsoft.com/office/drawing/2014/main" id="{4F938BD0-6C62-40F5-AE0F-7D709A10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panose="020B0604020202020204" pitchFamily="34" charset="0"/>
              </a:rPr>
              <a:t>Třetí generace (1965 až 1980)</a:t>
            </a:r>
          </a:p>
        </p:txBody>
      </p:sp>
      <p:pic>
        <p:nvPicPr>
          <p:cNvPr id="15363" name="Picture 2" descr="ibm3_">
            <a:extLst>
              <a:ext uri="{FF2B5EF4-FFF2-40B4-BE49-F238E27FC236}">
                <a16:creationId xmlns:a16="http://schemas.microsoft.com/office/drawing/2014/main" id="{9811BB0E-DDA7-4E19-B102-FA9E72884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643063"/>
            <a:ext cx="628650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Obdélník 5">
            <a:extLst>
              <a:ext uri="{FF2B5EF4-FFF2-40B4-BE49-F238E27FC236}">
                <a16:creationId xmlns:a16="http://schemas.microsoft.com/office/drawing/2014/main" id="{1B7BBA89-E0BE-45D3-A5FB-B67BDE778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928688"/>
            <a:ext cx="8143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Počítač </a:t>
            </a:r>
            <a:r>
              <a:rPr lang="cs-CZ" altLang="cs-CZ" sz="1800" b="1">
                <a:latin typeface="Arial" panose="020B0604020202020204" pitchFamily="34" charset="0"/>
              </a:rPr>
              <a:t>EC 1021 </a:t>
            </a:r>
            <a:r>
              <a:rPr lang="cs-CZ" altLang="cs-CZ" sz="1800">
                <a:latin typeface="Arial" panose="020B0604020202020204" pitchFamily="34" charset="0"/>
              </a:rPr>
              <a:t>vyráběný v ČSSR pro svoji instalaci vyžadoval klimatizovaný sál o ploše cca 150 m</a:t>
            </a:r>
            <a:r>
              <a:rPr lang="cs-CZ" altLang="cs-CZ" sz="1800" baseline="30000">
                <a:latin typeface="Arial" panose="020B0604020202020204" pitchFamily="34" charset="0"/>
              </a:rPr>
              <a:t>2 </a:t>
            </a:r>
            <a:r>
              <a:rPr lang="cs-CZ" altLang="cs-CZ" sz="1800">
                <a:latin typeface="Arial" panose="020B0604020202020204" pitchFamily="34" charset="0"/>
              </a:rPr>
              <a:t> - počítačům se proto říkalo </a:t>
            </a:r>
            <a:r>
              <a:rPr lang="cs-CZ" altLang="cs-CZ" sz="1800" b="1">
                <a:latin typeface="Arial" panose="020B0604020202020204" pitchFamily="34" charset="0"/>
              </a:rPr>
              <a:t>Sálové počítače.</a:t>
            </a:r>
          </a:p>
        </p:txBody>
      </p:sp>
      <p:sp>
        <p:nvSpPr>
          <p:cNvPr id="15365" name="Obdélník 7">
            <a:extLst>
              <a:ext uri="{FF2B5EF4-FFF2-40B4-BE49-F238E27FC236}">
                <a16:creationId xmlns:a16="http://schemas.microsoft.com/office/drawing/2014/main" id="{56E9CFD2-0698-4CAC-9D7F-63E2B39EF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6072188"/>
            <a:ext cx="7358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hlinkClick r:id="rId3"/>
              </a:rPr>
              <a:t>http://www.ics.muni.cz/25let/galerie/dkf/00200002.000_nahled.html</a:t>
            </a:r>
            <a:endParaRPr lang="cs-CZ" altLang="cs-CZ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ovéPole 1">
            <a:extLst>
              <a:ext uri="{FF2B5EF4-FFF2-40B4-BE49-F238E27FC236}">
                <a16:creationId xmlns:a16="http://schemas.microsoft.com/office/drawing/2014/main" id="{C390CAEF-C984-49D3-91E1-7B1E855D1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cs-CZ" sz="2400" b="1">
                <a:latin typeface="Arial" panose="020B0604020202020204" pitchFamily="34" charset="0"/>
              </a:rPr>
              <a:t>Čtvrtá generace (od roku 1981)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400" b="1">
              <a:latin typeface="Arial" panose="020B0604020202020204" pitchFamily="34" charset="0"/>
            </a:endParaRPr>
          </a:p>
        </p:txBody>
      </p:sp>
      <p:sp>
        <p:nvSpPr>
          <p:cNvPr id="16387" name="Obdélník 5">
            <a:extLst>
              <a:ext uri="{FF2B5EF4-FFF2-40B4-BE49-F238E27FC236}">
                <a16:creationId xmlns:a16="http://schemas.microsoft.com/office/drawing/2014/main" id="{D202F43B-143B-4D45-8633-C27D2EB7F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928688"/>
            <a:ext cx="814387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Čtvrtá generace je charakteristická </a:t>
            </a:r>
            <a:r>
              <a:rPr lang="cs-CZ" altLang="cs-CZ" sz="1800" b="1">
                <a:latin typeface="Arial" panose="020B0604020202020204" pitchFamily="34" charset="0"/>
              </a:rPr>
              <a:t>mikroprocesory a osobními počítači.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Mikroprocesory v jednom pouzdře obsahují celý procesor (dřívější procesory se skládaly z více obvodů) a jsou to integrované obvody s vysokou integrací, které umožnily snížit počet obvodů na základní desce počítače, zvýšila se spolehlivost, zmenšily rozměry, zvýšila rychlost a kapacita pamětí. Nastává ústup střediskových počítačů ve prospěch pracovních stanic Přichází éra systémů DOS a vznikají grafická uživatelská rozhraní. S rozvojem počítačových sítí vzniká Internet, distribuované systémy. Výkon počítačů se zvyšuje použitím několika procesorů  .....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pic>
        <p:nvPicPr>
          <p:cNvPr id="16388" name="Picture 2" descr="Soubor:Intel Celeron D.jpg">
            <a:extLst>
              <a:ext uri="{FF2B5EF4-FFF2-40B4-BE49-F238E27FC236}">
                <a16:creationId xmlns:a16="http://schemas.microsoft.com/office/drawing/2014/main" id="{273A0C59-EAA7-41C8-B916-60ECF34A1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644900"/>
            <a:ext cx="26606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Obrázek 1">
            <a:extLst>
              <a:ext uri="{FF2B5EF4-FFF2-40B4-BE49-F238E27FC236}">
                <a16:creationId xmlns:a16="http://schemas.microsoft.com/office/drawing/2014/main" id="{502C7B8C-4D23-45F3-A24B-3A7DA379F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3429000"/>
            <a:ext cx="32400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bdélník 2">
            <a:extLst>
              <a:ext uri="{FF2B5EF4-FFF2-40B4-BE49-F238E27FC236}">
                <a16:creationId xmlns:a16="http://schemas.microsoft.com/office/drawing/2014/main" id="{A72401BD-F340-473A-A214-1B6A9CBF5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98450"/>
            <a:ext cx="8137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Počítače čtvrté generace</a:t>
            </a:r>
            <a:r>
              <a:rPr lang="cs-CZ" altLang="cs-CZ" sz="1800">
                <a:latin typeface="Arial" panose="020B0604020202020204" pitchFamily="34" charset="0"/>
              </a:rPr>
              <a:t> se objevily </a:t>
            </a:r>
            <a:r>
              <a:rPr lang="cs-CZ" altLang="cs-CZ" sz="1800" b="1">
                <a:latin typeface="Arial" panose="020B0604020202020204" pitchFamily="34" charset="0"/>
              </a:rPr>
              <a:t>v 80. letech 20. století</a:t>
            </a:r>
            <a:r>
              <a:rPr lang="cs-CZ" altLang="cs-CZ" sz="1800">
                <a:latin typeface="Arial" panose="020B0604020202020204" pitchFamily="34" charset="0"/>
              </a:rPr>
              <a:t>. Začaly používat </a:t>
            </a:r>
            <a:r>
              <a:rPr lang="cs-CZ" altLang="cs-CZ" sz="1800" b="1">
                <a:latin typeface="Arial" panose="020B0604020202020204" pitchFamily="34" charset="0"/>
              </a:rPr>
              <a:t>mikroprocesory</a:t>
            </a:r>
            <a:r>
              <a:rPr lang="cs-CZ" altLang="cs-CZ" sz="1800">
                <a:latin typeface="Arial" panose="020B0604020202020204" pitchFamily="34" charset="0"/>
              </a:rPr>
              <a:t>, což znamenalo, že celý „mozek počítače“ se vešel na jeden malý čip. Díky tomu byly počítače </a:t>
            </a:r>
            <a:r>
              <a:rPr lang="cs-CZ" altLang="cs-CZ" sz="1800" b="1">
                <a:latin typeface="Arial" panose="020B0604020202020204" pitchFamily="34" charset="0"/>
              </a:rPr>
              <a:t>menší, levnější a dostupné pro běžné lidi</a:t>
            </a:r>
            <a:r>
              <a:rPr lang="cs-CZ" altLang="cs-CZ" sz="180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7411" name="Obrázek 1">
            <a:extLst>
              <a:ext uri="{FF2B5EF4-FFF2-40B4-BE49-F238E27FC236}">
                <a16:creationId xmlns:a16="http://schemas.microsoft.com/office/drawing/2014/main" id="{FEC471BC-D0B4-489B-83FA-A1528E70B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49438"/>
            <a:ext cx="3228975" cy="430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Obrázek 2">
            <a:extLst>
              <a:ext uri="{FF2B5EF4-FFF2-40B4-BE49-F238E27FC236}">
                <a16:creationId xmlns:a16="http://schemas.microsoft.com/office/drawing/2014/main" id="{2EF01EDD-AB97-43BB-8B54-CB98F692B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843088"/>
            <a:ext cx="5548313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ovéPole 1">
            <a:extLst>
              <a:ext uri="{FF2B5EF4-FFF2-40B4-BE49-F238E27FC236}">
                <a16:creationId xmlns:a16="http://schemas.microsoft.com/office/drawing/2014/main" id="{C4D1300B-E609-45BC-B2E0-457C73FB2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357188"/>
            <a:ext cx="48577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cs-CZ" sz="2400" b="1">
                <a:latin typeface="Arial" panose="020B0604020202020204" pitchFamily="34" charset="0"/>
              </a:rPr>
              <a:t>Pátá generace (od roku 2010)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400" b="1">
              <a:latin typeface="Arial" panose="020B0604020202020204" pitchFamily="34" charset="0"/>
            </a:endParaRPr>
          </a:p>
        </p:txBody>
      </p:sp>
      <p:sp>
        <p:nvSpPr>
          <p:cNvPr id="18435" name="Rectangle 6">
            <a:extLst>
              <a:ext uri="{FF2B5EF4-FFF2-40B4-BE49-F238E27FC236}">
                <a16:creationId xmlns:a16="http://schemas.microsoft.com/office/drawing/2014/main" id="{11F6A154-D480-4FC7-9762-D9D9970C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836613"/>
            <a:ext cx="91440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/>
              <a:t>Používá </a:t>
            </a:r>
            <a:r>
              <a:rPr lang="cs-CZ" altLang="cs-CZ" b="1"/>
              <a:t>umělou inteligenci</a:t>
            </a:r>
            <a:r>
              <a:rPr lang="cs-CZ" altLang="cs-CZ"/>
              <a:t>, ale stále běží na klasických procesorech.</a:t>
            </a:r>
          </a:p>
          <a:p>
            <a:r>
              <a:rPr lang="cs-CZ" altLang="cs-CZ"/>
              <a:t>Počítače se </a:t>
            </a:r>
            <a:r>
              <a:rPr lang="cs-CZ" altLang="cs-CZ" b="1"/>
              <a:t>učí z dat</a:t>
            </a:r>
            <a:r>
              <a:rPr lang="cs-CZ" altLang="cs-CZ"/>
              <a:t>, rozpoznávají řeč, obrázky a text.</a:t>
            </a:r>
          </a:p>
          <a:p>
            <a:r>
              <a:rPr lang="cs-CZ" altLang="cs-CZ"/>
              <a:t>Typické jsou </a:t>
            </a:r>
            <a:r>
              <a:rPr lang="cs-CZ" altLang="cs-CZ" b="1"/>
              <a:t>AI systémy, chytré telefony, roboti</a:t>
            </a:r>
            <a:r>
              <a:rPr lang="cs-CZ" altLang="cs-CZ"/>
              <a:t>.</a:t>
            </a:r>
          </a:p>
          <a:p>
            <a:r>
              <a:rPr lang="cs-CZ" altLang="cs-CZ" b="1">
                <a:solidFill>
                  <a:srgbClr val="FF0000"/>
                </a:solidFill>
              </a:rPr>
              <a:t>Cíl: aby počítač rozuměl člověku.</a:t>
            </a:r>
          </a:p>
        </p:txBody>
      </p:sp>
      <p:pic>
        <p:nvPicPr>
          <p:cNvPr id="18436" name="Obrázek 5">
            <a:extLst>
              <a:ext uri="{FF2B5EF4-FFF2-40B4-BE49-F238E27FC236}">
                <a16:creationId xmlns:a16="http://schemas.microsoft.com/office/drawing/2014/main" id="{DD1B9A5B-2693-445F-9905-353A295FF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2133600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Obdélník 6">
            <a:extLst>
              <a:ext uri="{FF2B5EF4-FFF2-40B4-BE49-F238E27FC236}">
                <a16:creationId xmlns:a16="http://schemas.microsoft.com/office/drawing/2014/main" id="{CB472657-98A6-43F7-8778-9815D43CB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6130925"/>
            <a:ext cx="2011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/>
              <a:t>IBM Watson 2023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bdélník 3">
            <a:extLst>
              <a:ext uri="{FF2B5EF4-FFF2-40B4-BE49-F238E27FC236}">
                <a16:creationId xmlns:a16="http://schemas.microsoft.com/office/drawing/2014/main" id="{3A2237D6-D6D2-483C-A095-42A86BE46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820738"/>
            <a:ext cx="78486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/>
              <a:t>Využívá kvantové a neuromorfní počítače – úplně nový způsob výpočtů.</a:t>
            </a:r>
          </a:p>
          <a:p>
            <a:r>
              <a:rPr lang="cs-CZ" altLang="cs-CZ"/>
              <a:t>Počítače napodobují mozek nebo využívají kvantové jevy.</a:t>
            </a:r>
          </a:p>
          <a:p>
            <a:r>
              <a:rPr lang="cs-CZ" altLang="cs-CZ"/>
              <a:t>Jsou mnohem rychlejší a chytřejší, dokážou řešit úlohy, které klasické počítače nezvládnou.</a:t>
            </a:r>
          </a:p>
          <a:p>
            <a:r>
              <a:rPr lang="cs-CZ" altLang="cs-CZ" b="1">
                <a:solidFill>
                  <a:srgbClr val="FF0000"/>
                </a:solidFill>
              </a:rPr>
              <a:t>Cíl: aby počítač myslel podobně jako člověk.</a:t>
            </a:r>
          </a:p>
        </p:txBody>
      </p:sp>
      <p:sp>
        <p:nvSpPr>
          <p:cNvPr id="20483" name="TextovéPole 1">
            <a:extLst>
              <a:ext uri="{FF2B5EF4-FFF2-40B4-BE49-F238E27FC236}">
                <a16:creationId xmlns:a16="http://schemas.microsoft.com/office/drawing/2014/main" id="{D71F5F0B-7A17-40F1-9901-A1A3E874B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04813"/>
            <a:ext cx="60309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cs-CZ" sz="2400" b="1">
                <a:latin typeface="Arial" panose="020B0604020202020204" pitchFamily="34" charset="0"/>
              </a:rPr>
              <a:t>Šestá generace (od roku 2019 - dosud)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400" b="1">
              <a:latin typeface="Arial" panose="020B0604020202020204" pitchFamily="34" charset="0"/>
            </a:endParaRPr>
          </a:p>
        </p:txBody>
      </p:sp>
      <p:sp>
        <p:nvSpPr>
          <p:cNvPr id="20484" name="Obdélník 6">
            <a:extLst>
              <a:ext uri="{FF2B5EF4-FFF2-40B4-BE49-F238E27FC236}">
                <a16:creationId xmlns:a16="http://schemas.microsoft.com/office/drawing/2014/main" id="{8B4B2A13-EE4B-43DD-8696-62E0F38EB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876925"/>
            <a:ext cx="86407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b="1"/>
              <a:t>Intel Loihi </a:t>
            </a:r>
            <a:r>
              <a:rPr lang="cs-CZ" altLang="cs-CZ"/>
              <a:t>je neuromorfní čip, který napodobuje fungování lidského mozku pomocí „spike“ signálů. Patří mezi nejpokročilejší mozku‑podobné procesory současnosti.</a:t>
            </a:r>
          </a:p>
        </p:txBody>
      </p:sp>
      <p:pic>
        <p:nvPicPr>
          <p:cNvPr id="20485" name="Obrázek 7">
            <a:extLst>
              <a:ext uri="{FF2B5EF4-FFF2-40B4-BE49-F238E27FC236}">
                <a16:creationId xmlns:a16="http://schemas.microsoft.com/office/drawing/2014/main" id="{80F7427E-86CD-4347-B263-C277E3DE8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471738"/>
            <a:ext cx="583247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bdélník 7">
            <a:extLst>
              <a:ext uri="{FF2B5EF4-FFF2-40B4-BE49-F238E27FC236}">
                <a16:creationId xmlns:a16="http://schemas.microsoft.com/office/drawing/2014/main" id="{E36FC86F-02D1-4BE1-9DAC-0B2FD5A72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06413"/>
            <a:ext cx="78486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Neuromorfní počítače </a:t>
            </a:r>
            <a:r>
              <a:rPr lang="cs-CZ" altLang="cs-CZ" sz="1800">
                <a:latin typeface="Arial" panose="020B0604020202020204" pitchFamily="34" charset="0"/>
              </a:rPr>
              <a:t>– napodobují fungování lidského mozku.</a:t>
            </a:r>
          </a:p>
        </p:txBody>
      </p:sp>
      <p:pic>
        <p:nvPicPr>
          <p:cNvPr id="21507" name="Obrázek 8">
            <a:extLst>
              <a:ext uri="{FF2B5EF4-FFF2-40B4-BE49-F238E27FC236}">
                <a16:creationId xmlns:a16="http://schemas.microsoft.com/office/drawing/2014/main" id="{70B81E9F-081D-4738-9927-B75F5DCA3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1122363"/>
            <a:ext cx="7164388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Obdélník 9">
            <a:extLst>
              <a:ext uri="{FF2B5EF4-FFF2-40B4-BE49-F238E27FC236}">
                <a16:creationId xmlns:a16="http://schemas.microsoft.com/office/drawing/2014/main" id="{5A6722A7-291F-4A14-98E3-3C1DB6321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5241925"/>
            <a:ext cx="8642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Na obrázku můžeš vidět: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Čip s neuronovou strukturou</a:t>
            </a:r>
            <a:r>
              <a:rPr lang="cs-CZ" altLang="cs-CZ" sz="1800">
                <a:latin typeface="Arial" panose="020B0604020202020204" pitchFamily="34" charset="0"/>
              </a:rPr>
              <a:t> – místo klasických tranzistorů má „umělé neurony“.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Síť propojených uzlů</a:t>
            </a:r>
            <a:r>
              <a:rPr lang="cs-CZ" altLang="cs-CZ" sz="1800">
                <a:latin typeface="Arial" panose="020B0604020202020204" pitchFamily="34" charset="0"/>
              </a:rPr>
              <a:t> – ukazuje, jak se informace šíří podobně jako v mozku.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bdélník 1">
            <a:extLst>
              <a:ext uri="{FF2B5EF4-FFF2-40B4-BE49-F238E27FC236}">
                <a16:creationId xmlns:a16="http://schemas.microsoft.com/office/drawing/2014/main" id="{E5E34E57-9D0A-480A-B7AB-1F61DE11F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476250"/>
            <a:ext cx="8929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Pokročilá AI </a:t>
            </a:r>
            <a:r>
              <a:rPr lang="cs-CZ" altLang="cs-CZ" sz="1800">
                <a:latin typeface="Arial" panose="020B0604020202020204" pitchFamily="34" charset="0"/>
              </a:rPr>
              <a:t>– systémy, které se učí samy, adaptují se a pracují podobně jako člověk.</a:t>
            </a:r>
          </a:p>
        </p:txBody>
      </p:sp>
      <p:pic>
        <p:nvPicPr>
          <p:cNvPr id="22531" name="Obrázek 2">
            <a:extLst>
              <a:ext uri="{FF2B5EF4-FFF2-40B4-BE49-F238E27FC236}">
                <a16:creationId xmlns:a16="http://schemas.microsoft.com/office/drawing/2014/main" id="{F49234AA-60A8-4607-A617-F974E68DC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914400"/>
            <a:ext cx="7667625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Obdélník 3">
            <a:extLst>
              <a:ext uri="{FF2B5EF4-FFF2-40B4-BE49-F238E27FC236}">
                <a16:creationId xmlns:a16="http://schemas.microsoft.com/office/drawing/2014/main" id="{F19126D9-FDA7-47B2-8DBB-CE1F0A04A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5373688"/>
            <a:ext cx="76692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Datové centrum AI je </a:t>
            </a:r>
            <a:r>
              <a:rPr lang="cs-CZ" altLang="cs-CZ" sz="1800" b="1">
                <a:latin typeface="Arial" panose="020B0604020202020204" pitchFamily="34" charset="0"/>
              </a:rPr>
              <a:t>budova plná počítačů</a:t>
            </a:r>
            <a:r>
              <a:rPr lang="cs-CZ" altLang="cs-CZ" sz="1800">
                <a:latin typeface="Arial" panose="020B0604020202020204" pitchFamily="34" charset="0"/>
              </a:rPr>
              <a:t>, které tvoří „mozek“ umělé inteligence — zde se trénují modely, ukládají data a běží všechny chytré algoritmy.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bdélník 1">
            <a:extLst>
              <a:ext uri="{FF2B5EF4-FFF2-40B4-BE49-F238E27FC236}">
                <a16:creationId xmlns:a16="http://schemas.microsoft.com/office/drawing/2014/main" id="{F3F5B9DE-3165-42F1-AA9C-AD1E33383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71450"/>
            <a:ext cx="77755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Prague Gateway DC </a:t>
            </a:r>
            <a:r>
              <a:rPr lang="cs-CZ" altLang="cs-CZ" sz="1800">
                <a:latin typeface="Arial" panose="020B0604020202020204" pitchFamily="34" charset="0"/>
              </a:rPr>
              <a:t>je velká budova na okraji </a:t>
            </a:r>
            <a:r>
              <a:rPr lang="cs-CZ" altLang="cs-CZ" sz="1800" b="1">
                <a:latin typeface="Arial" panose="020B0604020202020204" pitchFamily="34" charset="0"/>
              </a:rPr>
              <a:t>Prahy</a:t>
            </a:r>
            <a:r>
              <a:rPr lang="cs-CZ" altLang="cs-CZ" sz="1800">
                <a:latin typeface="Arial" panose="020B0604020202020204" pitchFamily="34" charset="0"/>
              </a:rPr>
              <a:t>, kde budou pracovat supervýkonné počítače pro umělou inteligenci. Staví se od roku 2025 a má být jedním z největších AI center v Evropě. Uvnitř budou počítače, které dokážou trénovat velmi složité AI programy, pomáhat vědcům i firmám a zpracovávat obrovské množství dat.</a:t>
            </a:r>
          </a:p>
        </p:txBody>
      </p:sp>
      <p:pic>
        <p:nvPicPr>
          <p:cNvPr id="23555" name="Obrázek 2">
            <a:extLst>
              <a:ext uri="{FF2B5EF4-FFF2-40B4-BE49-F238E27FC236}">
                <a16:creationId xmlns:a16="http://schemas.microsoft.com/office/drawing/2014/main" id="{2819A36B-EBA7-40A7-AEB2-7FDB3A7A1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7" b="16895"/>
          <a:stretch>
            <a:fillRect/>
          </a:stretch>
        </p:blipFill>
        <p:spPr bwMode="auto">
          <a:xfrm>
            <a:off x="1846263" y="1649413"/>
            <a:ext cx="5451475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bdélník 1">
            <a:extLst>
              <a:ext uri="{FF2B5EF4-FFF2-40B4-BE49-F238E27FC236}">
                <a16:creationId xmlns:a16="http://schemas.microsoft.com/office/drawing/2014/main" id="{76B45F7D-AF15-49B9-B6AF-40C344F6B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077913"/>
            <a:ext cx="669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První komerční kvantový počítač </a:t>
            </a: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IBM Q System One </a:t>
            </a:r>
            <a:r>
              <a:rPr lang="cs-CZ" altLang="cs-CZ" sz="1800">
                <a:latin typeface="Arial" panose="020B0604020202020204" pitchFamily="34" charset="0"/>
              </a:rPr>
              <a:t>byl představený v lednu 2019.</a:t>
            </a:r>
          </a:p>
        </p:txBody>
      </p:sp>
      <p:pic>
        <p:nvPicPr>
          <p:cNvPr id="24579" name="Obrázek 2">
            <a:extLst>
              <a:ext uri="{FF2B5EF4-FFF2-40B4-BE49-F238E27FC236}">
                <a16:creationId xmlns:a16="http://schemas.microsoft.com/office/drawing/2014/main" id="{3BED0595-EFBB-4AB1-83D6-B19E6C517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957388"/>
            <a:ext cx="74422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Obdélník 2">
            <a:extLst>
              <a:ext uri="{FF2B5EF4-FFF2-40B4-BE49-F238E27FC236}">
                <a16:creationId xmlns:a16="http://schemas.microsoft.com/office/drawing/2014/main" id="{5613A663-AC82-4397-830F-26C82B008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74663"/>
            <a:ext cx="633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Kvantové počítače </a:t>
            </a:r>
            <a:r>
              <a:rPr lang="cs-CZ" altLang="cs-CZ" sz="1800">
                <a:latin typeface="Arial" panose="020B0604020202020204" pitchFamily="34" charset="0"/>
              </a:rPr>
              <a:t>– využívají qubity a kvantové jevy.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bdélník 1">
            <a:extLst>
              <a:ext uri="{FF2B5EF4-FFF2-40B4-BE49-F238E27FC236}">
                <a16:creationId xmlns:a16="http://schemas.microsoft.com/office/drawing/2014/main" id="{C510857D-8031-448A-9B59-7478FFF12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3375"/>
            <a:ext cx="7921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Obrázek ukazuje, že </a:t>
            </a:r>
            <a:r>
              <a:rPr lang="cs-CZ" altLang="cs-CZ" sz="1800" b="1">
                <a:latin typeface="Arial" panose="020B0604020202020204" pitchFamily="34" charset="0"/>
              </a:rPr>
              <a:t>qubit</a:t>
            </a:r>
            <a:r>
              <a:rPr lang="cs-CZ" altLang="cs-CZ" sz="1800">
                <a:latin typeface="Arial" panose="020B0604020202020204" pitchFamily="34" charset="0"/>
              </a:rPr>
              <a:t> není jen 0 nebo 1 jako u běžného počítače. Místo toho může být </a:t>
            </a:r>
            <a:r>
              <a:rPr lang="cs-CZ" altLang="cs-CZ" sz="1800" b="1">
                <a:latin typeface="Arial" panose="020B0604020202020204" pitchFamily="34" charset="0"/>
              </a:rPr>
              <a:t>v obou stavech najednou</a:t>
            </a:r>
            <a:r>
              <a:rPr lang="cs-CZ" altLang="cs-CZ" sz="1800">
                <a:latin typeface="Arial" panose="020B0604020202020204" pitchFamily="34" charset="0"/>
              </a:rPr>
              <a:t>, což je znázorněné jako </a:t>
            </a:r>
            <a:r>
              <a:rPr lang="cs-CZ" altLang="cs-CZ" sz="1800" b="1">
                <a:latin typeface="Arial" panose="020B0604020202020204" pitchFamily="34" charset="0"/>
              </a:rPr>
              <a:t>koule</a:t>
            </a:r>
            <a:r>
              <a:rPr lang="cs-CZ" altLang="cs-CZ" sz="1800">
                <a:latin typeface="Arial" panose="020B0604020202020204" pitchFamily="34" charset="0"/>
              </a:rPr>
              <a:t> nebo </a:t>
            </a:r>
            <a:r>
              <a:rPr lang="cs-CZ" altLang="cs-CZ" sz="1800" b="1">
                <a:latin typeface="Arial" panose="020B0604020202020204" pitchFamily="34" charset="0"/>
              </a:rPr>
              <a:t>šipka</a:t>
            </a:r>
            <a:r>
              <a:rPr lang="cs-CZ" altLang="cs-CZ" sz="1800">
                <a:latin typeface="Arial" panose="020B0604020202020204" pitchFamily="34" charset="0"/>
              </a:rPr>
              <a:t>, která může mířit různými směry.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Díky tomu může kvantový počítač </a:t>
            </a:r>
            <a:r>
              <a:rPr lang="cs-CZ" altLang="cs-CZ" sz="1800" b="1">
                <a:latin typeface="Arial" panose="020B0604020202020204" pitchFamily="34" charset="0"/>
              </a:rPr>
              <a:t>zkoušet mnoho možností současně</a:t>
            </a:r>
            <a:r>
              <a:rPr lang="cs-CZ" altLang="cs-CZ" sz="1800">
                <a:latin typeface="Arial" panose="020B0604020202020204" pitchFamily="34" charset="0"/>
              </a:rPr>
              <a:t>, což je na obrázku vidět jako </a:t>
            </a:r>
            <a:r>
              <a:rPr lang="cs-CZ" altLang="cs-CZ" sz="1800" b="1">
                <a:latin typeface="Arial" panose="020B0604020202020204" pitchFamily="34" charset="0"/>
              </a:rPr>
              <a:t>více cest nebo více stavů</a:t>
            </a:r>
            <a:r>
              <a:rPr lang="cs-CZ" altLang="cs-CZ" sz="1800">
                <a:latin typeface="Arial" panose="020B0604020202020204" pitchFamily="34" charset="0"/>
              </a:rPr>
              <a:t>, které se počítají najednou. Když se qubity </a:t>
            </a:r>
            <a:r>
              <a:rPr lang="cs-CZ" altLang="cs-CZ" sz="1800" b="1">
                <a:latin typeface="Arial" panose="020B0604020202020204" pitchFamily="34" charset="0"/>
              </a:rPr>
              <a:t>propletou</a:t>
            </a:r>
            <a:r>
              <a:rPr lang="cs-CZ" altLang="cs-CZ" sz="1800">
                <a:latin typeface="Arial" panose="020B0604020202020204" pitchFamily="34" charset="0"/>
              </a:rPr>
              <a:t>, chovají se jako tým — a to je často znázorněné jako </a:t>
            </a:r>
            <a:r>
              <a:rPr lang="cs-CZ" altLang="cs-CZ" sz="1800" b="1">
                <a:latin typeface="Arial" panose="020B0604020202020204" pitchFamily="34" charset="0"/>
              </a:rPr>
              <a:t>spojené částice</a:t>
            </a:r>
            <a:r>
              <a:rPr lang="cs-CZ" altLang="cs-CZ" sz="1800">
                <a:latin typeface="Arial" panose="020B0604020202020204" pitchFamily="34" charset="0"/>
              </a:rPr>
              <a:t> nebo </a:t>
            </a:r>
            <a:r>
              <a:rPr lang="cs-CZ" altLang="cs-CZ" sz="1800" b="1">
                <a:latin typeface="Arial" panose="020B0604020202020204" pitchFamily="34" charset="0"/>
              </a:rPr>
              <a:t>provázané šipky</a:t>
            </a:r>
            <a:r>
              <a:rPr lang="cs-CZ" altLang="cs-CZ" sz="180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</p:txBody>
      </p:sp>
      <p:pic>
        <p:nvPicPr>
          <p:cNvPr id="25603" name="Obrázek 2">
            <a:extLst>
              <a:ext uri="{FF2B5EF4-FFF2-40B4-BE49-F238E27FC236}">
                <a16:creationId xmlns:a16="http://schemas.microsoft.com/office/drawing/2014/main" id="{6EC2D48C-3A09-426E-8790-5AEE34188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420938"/>
            <a:ext cx="63373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bdélník 1">
            <a:extLst>
              <a:ext uri="{FF2B5EF4-FFF2-40B4-BE49-F238E27FC236}">
                <a16:creationId xmlns:a16="http://schemas.microsoft.com/office/drawing/2014/main" id="{0E51C873-4CD7-41A8-9D9A-7F9E605C8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60350"/>
            <a:ext cx="7632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Tento rok (2026) bude v ostravském superpočítačovém centru IT4Innovations instalován první český kvantový počítač. Dostal jméno </a:t>
            </a:r>
            <a:r>
              <a:rPr lang="cs-CZ" altLang="cs-CZ" sz="1800" b="1">
                <a:latin typeface="Arial" panose="020B0604020202020204" pitchFamily="34" charset="0"/>
              </a:rPr>
              <a:t>VLQ.</a:t>
            </a:r>
            <a:r>
              <a:rPr lang="cs-CZ" altLang="cs-CZ" sz="1800">
                <a:latin typeface="Arial" panose="020B0604020202020204" pitchFamily="34" charset="0"/>
              </a:rPr>
              <a:t> Jeho pořizovací cena je 125 000 000 Kč.</a:t>
            </a:r>
          </a:p>
        </p:txBody>
      </p:sp>
      <p:pic>
        <p:nvPicPr>
          <p:cNvPr id="26627" name="Obrázek 2">
            <a:hlinkClick r:id="rId2"/>
            <a:extLst>
              <a:ext uri="{FF2B5EF4-FFF2-40B4-BE49-F238E27FC236}">
                <a16:creationId xmlns:a16="http://schemas.microsoft.com/office/drawing/2014/main" id="{1CA0AE86-6C9B-405A-9D36-AA8E3D8FD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341438"/>
            <a:ext cx="6264275" cy="471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bdélník 1">
            <a:extLst>
              <a:ext uri="{FF2B5EF4-FFF2-40B4-BE49-F238E27FC236}">
                <a16:creationId xmlns:a16="http://schemas.microsoft.com/office/drawing/2014/main" id="{C0C8DA59-0216-45D0-BC53-B42D56EE8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88913"/>
            <a:ext cx="799306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 čemu se kvantové počítače používají: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Šifrování</a:t>
            </a:r>
            <a:r>
              <a:rPr lang="cs-CZ" altLang="cs-CZ" sz="1800">
                <a:latin typeface="Arial" panose="020B0604020202020204" pitchFamily="34" charset="0"/>
              </a:rPr>
              <a:t> – hledání bezpečnějších způsobů ochrany dat.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Léky</a:t>
            </a:r>
            <a:r>
              <a:rPr lang="cs-CZ" altLang="cs-CZ" sz="1800">
                <a:latin typeface="Arial" panose="020B0604020202020204" pitchFamily="34" charset="0"/>
              </a:rPr>
              <a:t> – simulace molekul, které klasické počítače nezvládnou.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Doprava</a:t>
            </a:r>
            <a:r>
              <a:rPr lang="cs-CZ" altLang="cs-CZ" sz="1800">
                <a:latin typeface="Arial" panose="020B0604020202020204" pitchFamily="34" charset="0"/>
              </a:rPr>
              <a:t> – hledání nejrychlejších tras a plánů.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Fyzika</a:t>
            </a:r>
            <a:r>
              <a:rPr lang="cs-CZ" altLang="cs-CZ" sz="1800">
                <a:latin typeface="Arial" panose="020B0604020202020204" pitchFamily="34" charset="0"/>
              </a:rPr>
              <a:t> – modelování složitých jevů, které se běžně nedají spočítat.</a:t>
            </a:r>
          </a:p>
        </p:txBody>
      </p:sp>
      <p:pic>
        <p:nvPicPr>
          <p:cNvPr id="27651" name="Obrázek 2">
            <a:extLst>
              <a:ext uri="{FF2B5EF4-FFF2-40B4-BE49-F238E27FC236}">
                <a16:creationId xmlns:a16="http://schemas.microsoft.com/office/drawing/2014/main" id="{93AB920D-FB7B-4A06-BEBC-24477008E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757363"/>
            <a:ext cx="7416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Obdélník 1">
            <a:extLst>
              <a:ext uri="{FF2B5EF4-FFF2-40B4-BE49-F238E27FC236}">
                <a16:creationId xmlns:a16="http://schemas.microsoft.com/office/drawing/2014/main" id="{F6601828-B363-47E5-8B11-B9E7E81FC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75" y="6021388"/>
            <a:ext cx="267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/>
              <a:t>Google Sycamore 2019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ovéPole 1">
            <a:extLst>
              <a:ext uri="{FF2B5EF4-FFF2-40B4-BE49-F238E27FC236}">
                <a16:creationId xmlns:a16="http://schemas.microsoft.com/office/drawing/2014/main" id="{65DD1DD6-BE2D-4EC5-A1A2-9663F2A46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76250"/>
            <a:ext cx="61912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400" b="1">
                <a:latin typeface="Arial" panose="020B0604020202020204" pitchFamily="34" charset="0"/>
              </a:rPr>
              <a:t>KONEC PREZENTACE</a:t>
            </a:r>
          </a:p>
        </p:txBody>
      </p:sp>
      <p:pic>
        <p:nvPicPr>
          <p:cNvPr id="28675" name="Obrázek 1">
            <a:extLst>
              <a:ext uri="{FF2B5EF4-FFF2-40B4-BE49-F238E27FC236}">
                <a16:creationId xmlns:a16="http://schemas.microsoft.com/office/drawing/2014/main" id="{9A3C8250-3EE5-48A4-A058-A8793597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1557338"/>
            <a:ext cx="53975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1166</Words>
  <Application>Microsoft Office PowerPoint</Application>
  <PresentationFormat>Předvádění na obrazovce (4:3)</PresentationFormat>
  <Paragraphs>70</Paragraphs>
  <Slides>25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8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Administrator</dc:creator>
  <cp:lastModifiedBy>Petr Kvíz</cp:lastModifiedBy>
  <cp:revision>54</cp:revision>
  <dcterms:created xsi:type="dcterms:W3CDTF">2007-12-18T18:40:08Z</dcterms:created>
  <dcterms:modified xsi:type="dcterms:W3CDTF">2026-07-16T19:44:37Z</dcterms:modified>
</cp:coreProperties>
</file>